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0"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0F4063CE-56E6-83C5-8C60-B9D933876583}"/>
              </a:ext>
            </a:extLst>
          </p:cNvPr>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A4441-68DD-A0B2-7482-713E1250E4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EFC9CD-A017-2761-6B52-33D96CABA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A9571C-6938-3B77-3BB5-759CF74A605D}"/>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5" name="Footer Placeholder 4">
            <a:extLst>
              <a:ext uri="{FF2B5EF4-FFF2-40B4-BE49-F238E27FC236}">
                <a16:creationId xmlns:a16="http://schemas.microsoft.com/office/drawing/2014/main" id="{AE81EDAA-73AE-B0B9-AE56-85EBD70BD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DDF25-8CFC-2D77-E4E9-7EB9B0E7D49B}"/>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93202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33D0-6795-2D2B-4F0E-1786D76370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C74E37-D05C-AE90-3A43-598951E964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01DA4-95E6-8A34-0C47-6E54633CAFA0}"/>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5" name="Footer Placeholder 4">
            <a:extLst>
              <a:ext uri="{FF2B5EF4-FFF2-40B4-BE49-F238E27FC236}">
                <a16:creationId xmlns:a16="http://schemas.microsoft.com/office/drawing/2014/main" id="{110C9967-42D2-0917-35D5-DEE531584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6ADA9-CBC0-0CF6-8596-CD2E474E1137}"/>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278382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F7667-FE44-8E7B-CA0B-55A8B83FB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27DE69-6CEC-E69E-E2EF-F88A402A6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ECA99-37D5-50E4-31EA-C6017CA12A94}"/>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5" name="Footer Placeholder 4">
            <a:extLst>
              <a:ext uri="{FF2B5EF4-FFF2-40B4-BE49-F238E27FC236}">
                <a16:creationId xmlns:a16="http://schemas.microsoft.com/office/drawing/2014/main" id="{9BB921BC-D33A-F216-B1B9-2F5128C4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6C54E-BED2-380C-5FD8-9006F0E0F5EF}"/>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49769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103F-3531-1BC6-0EF9-48BE640C2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7B043-FBC6-FF3E-9980-247E2FF502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C6AD1-B137-3D0A-DE72-CEC5084D1090}"/>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5" name="Footer Placeholder 4">
            <a:extLst>
              <a:ext uri="{FF2B5EF4-FFF2-40B4-BE49-F238E27FC236}">
                <a16:creationId xmlns:a16="http://schemas.microsoft.com/office/drawing/2014/main" id="{C143B41B-9B04-8730-36F3-D2C430F59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9DDCD-30D6-6867-6108-DCC1220CC934}"/>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67334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9DE1-8139-8B49-973F-4A4A38BCA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57EC1C-FD3F-9A68-EB09-18EDEE7ED1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3326F7-87C6-77EF-2197-32742299FC6B}"/>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5" name="Footer Placeholder 4">
            <a:extLst>
              <a:ext uri="{FF2B5EF4-FFF2-40B4-BE49-F238E27FC236}">
                <a16:creationId xmlns:a16="http://schemas.microsoft.com/office/drawing/2014/main" id="{B9D97E22-41C3-3C17-9E3D-73A6E11DA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7E6FC-E6A5-3D0C-25AF-79368FA7D0D3}"/>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173660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9499-4A3D-E678-0570-5062EFEF7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A3E23-3AD7-9A0B-310B-19D2FBDC38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0211B8-22C8-1AF3-4683-6A1579DD77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7890DA-072C-7598-7485-6003615E6005}"/>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6" name="Footer Placeholder 5">
            <a:extLst>
              <a:ext uri="{FF2B5EF4-FFF2-40B4-BE49-F238E27FC236}">
                <a16:creationId xmlns:a16="http://schemas.microsoft.com/office/drawing/2014/main" id="{D0A86BB5-6A8E-1A5D-28F8-30A751738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DB441-672D-B0AE-D448-16E4FC6CA58B}"/>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64188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6B11-3536-A925-DF96-2F9D51EDC8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A3A3B-07BF-35C0-07DF-2715424B5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09038B-D849-136C-BB0A-1D313717F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0721C0-40E7-50C2-19E7-CDA1C35FD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84681-D14F-15EE-F6B8-91EA57142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E93127-C42F-162E-86B7-B2619E9F7CDD}"/>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8" name="Footer Placeholder 7">
            <a:extLst>
              <a:ext uri="{FF2B5EF4-FFF2-40B4-BE49-F238E27FC236}">
                <a16:creationId xmlns:a16="http://schemas.microsoft.com/office/drawing/2014/main" id="{1006F04D-8188-6EDA-5510-12C7ABBBA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9D45A9-95AC-90D9-4B0D-23F59C0AC448}"/>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330238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E6E5-96CA-E1FF-9AC7-F51E3A72A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1C3C35-59E6-6353-A6C4-CE3205381305}"/>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4" name="Footer Placeholder 3">
            <a:extLst>
              <a:ext uri="{FF2B5EF4-FFF2-40B4-BE49-F238E27FC236}">
                <a16:creationId xmlns:a16="http://schemas.microsoft.com/office/drawing/2014/main" id="{64D4F303-8645-93AB-2799-B43A0C4AD0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429A3-2EF0-4230-1C99-1DC6C48A4BBF}"/>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229470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28010-E723-F9B0-D702-0A868BD9BBA7}"/>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3" name="Footer Placeholder 2">
            <a:extLst>
              <a:ext uri="{FF2B5EF4-FFF2-40B4-BE49-F238E27FC236}">
                <a16:creationId xmlns:a16="http://schemas.microsoft.com/office/drawing/2014/main" id="{6A0B93D5-3599-A0E4-0D48-6AF9A4800A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1B338A-4B6A-6808-4893-0630A9A2FC5A}"/>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1342422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C5F3-F679-0C97-DD21-6D8FAF99C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6F389F-FFE4-38F1-EF83-938C9D420D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F1080A-7A3E-1B5F-AC1F-8175E69BC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8E9B9-123E-BBCC-C011-AE0EFB7B5029}"/>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6" name="Footer Placeholder 5">
            <a:extLst>
              <a:ext uri="{FF2B5EF4-FFF2-40B4-BE49-F238E27FC236}">
                <a16:creationId xmlns:a16="http://schemas.microsoft.com/office/drawing/2014/main" id="{5530BE76-7563-5619-4F5E-4C0866DC7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B1306-41A2-CD95-216B-FD3F03D4782A}"/>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117079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97F9-3D15-F29C-58F0-3BDE9A7C3C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EEF57-FB14-DBDE-0C8B-1BAC8C55EF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876120-FF91-5DC8-5601-0CCCB3736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884CD-A596-59AF-9D06-997FCC83C79D}"/>
              </a:ext>
            </a:extLst>
          </p:cNvPr>
          <p:cNvSpPr>
            <a:spLocks noGrp="1"/>
          </p:cNvSpPr>
          <p:nvPr>
            <p:ph type="dt" sz="half" idx="10"/>
          </p:nvPr>
        </p:nvSpPr>
        <p:spPr/>
        <p:txBody>
          <a:bodyPr/>
          <a:lstStyle/>
          <a:p>
            <a:fld id="{19D2C700-7121-49B9-97D5-2D24CA90E4D3}" type="datetimeFigureOut">
              <a:rPr lang="en-US" smtClean="0"/>
              <a:t>7/18/2023</a:t>
            </a:fld>
            <a:endParaRPr lang="en-US"/>
          </a:p>
        </p:txBody>
      </p:sp>
      <p:sp>
        <p:nvSpPr>
          <p:cNvPr id="6" name="Footer Placeholder 5">
            <a:extLst>
              <a:ext uri="{FF2B5EF4-FFF2-40B4-BE49-F238E27FC236}">
                <a16:creationId xmlns:a16="http://schemas.microsoft.com/office/drawing/2014/main" id="{6B043418-457C-C1DA-0A92-E25C495C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3604D-00AC-A115-C529-074046F759F9}"/>
              </a:ext>
            </a:extLst>
          </p:cNvPr>
          <p:cNvSpPr>
            <a:spLocks noGrp="1"/>
          </p:cNvSpPr>
          <p:nvPr>
            <p:ph type="sldNum" sz="quarter" idx="12"/>
          </p:nvPr>
        </p:nvSpPr>
        <p:spPr/>
        <p:txBody>
          <a:bodyPr/>
          <a:lstStyle/>
          <a:p>
            <a:fld id="{48912C5C-C0BC-4D16-925B-F65134FF9FA1}" type="slidenum">
              <a:rPr lang="en-US" smtClean="0"/>
              <a:t>‹#›</a:t>
            </a:fld>
            <a:endParaRPr lang="en-US"/>
          </a:p>
        </p:txBody>
      </p:sp>
    </p:spTree>
    <p:extLst>
      <p:ext uri="{BB962C8B-B14F-4D97-AF65-F5344CB8AC3E}">
        <p14:creationId xmlns:p14="http://schemas.microsoft.com/office/powerpoint/2010/main" val="252738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F995F0-914C-E1D1-AE8F-29F2D3939C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B984DC-D239-66FC-445B-85B1BF19B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DE282-4CFB-80BE-6A7A-0D87FF654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2C700-7121-49B9-97D5-2D24CA90E4D3}" type="datetimeFigureOut">
              <a:rPr lang="en-US" smtClean="0"/>
              <a:t>7/18/2023</a:t>
            </a:fld>
            <a:endParaRPr lang="en-US"/>
          </a:p>
        </p:txBody>
      </p:sp>
      <p:sp>
        <p:nvSpPr>
          <p:cNvPr id="5" name="Footer Placeholder 4">
            <a:extLst>
              <a:ext uri="{FF2B5EF4-FFF2-40B4-BE49-F238E27FC236}">
                <a16:creationId xmlns:a16="http://schemas.microsoft.com/office/drawing/2014/main" id="{3591610A-AEBE-608E-D718-E8D4EC631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322825-A271-563C-6E9A-CD4FAB90E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12C5C-C0BC-4D16-925B-F65134FF9FA1}" type="slidenum">
              <a:rPr lang="en-US" smtClean="0"/>
              <a:t>‹#›</a:t>
            </a:fld>
            <a:endParaRPr lang="en-US"/>
          </a:p>
        </p:txBody>
      </p:sp>
    </p:spTree>
    <p:extLst>
      <p:ext uri="{BB962C8B-B14F-4D97-AF65-F5344CB8AC3E}">
        <p14:creationId xmlns:p14="http://schemas.microsoft.com/office/powerpoint/2010/main" val="116714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Malissa.Howe@rmadden.com" TargetMode="External"/><Relationship Id="rId7" Type="http://schemas.openxmlformats.org/officeDocument/2006/relationships/image" Target="../media/image1.png"/><Relationship Id="rId2" Type="http://schemas.openxmlformats.org/officeDocument/2006/relationships/hyperlink" Target="mailto:Lisa.Rodriguez@rmadden.com" TargetMode="Externa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hyperlink" Target="https://www.servicebench.com/servicebenchv5/common/login/login.action" TargetMode="External"/><Relationship Id="rId4" Type="http://schemas.openxmlformats.org/officeDocument/2006/relationships/hyperlink" Target="mailto:Ernestina.Mendez@rmadde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3780"/>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 name="TextBox 1">
            <a:extLst>
              <a:ext uri="{FF2B5EF4-FFF2-40B4-BE49-F238E27FC236}">
                <a16:creationId xmlns:a16="http://schemas.microsoft.com/office/drawing/2014/main" id="{76209E25-DE24-76E3-1D70-991818142E84}"/>
              </a:ext>
            </a:extLst>
          </p:cNvPr>
          <p:cNvSpPr txBox="1"/>
          <p:nvPr/>
        </p:nvSpPr>
        <p:spPr>
          <a:xfrm>
            <a:off x="1614121" y="2852155"/>
            <a:ext cx="8963757" cy="1015663"/>
          </a:xfrm>
          <a:prstGeom prst="rect">
            <a:avLst/>
          </a:prstGeom>
          <a:noFill/>
        </p:spPr>
        <p:txBody>
          <a:bodyPr wrap="square" lIns="0" tIns="0" rIns="0" bIns="0" rtlCol="0">
            <a:spAutoFit/>
          </a:bodyPr>
          <a:lstStyle/>
          <a:p>
            <a:pPr algn="ctr"/>
            <a:r>
              <a:rPr lang="cy-GB" sz="6600" dirty="0">
                <a:solidFill>
                  <a:srgbClr val="152C73"/>
                </a:solidFill>
                <a:latin typeface="+mj-lt"/>
              </a:rPr>
              <a:t>Service Bench Guide</a:t>
            </a:r>
          </a:p>
        </p:txBody>
      </p:sp>
      <p:cxnSp>
        <p:nvCxnSpPr>
          <p:cNvPr id="3" name="Straight Connector 2">
            <a:extLst>
              <a:ext uri="{FF2B5EF4-FFF2-40B4-BE49-F238E27FC236}">
                <a16:creationId xmlns:a16="http://schemas.microsoft.com/office/drawing/2014/main" id="{CCEEBB5A-58BE-BB0A-3DD9-E43AB8123D9F}"/>
              </a:ext>
            </a:extLst>
          </p:cNvPr>
          <p:cNvCxnSpPr>
            <a:cxnSpLocks/>
          </p:cNvCxnSpPr>
          <p:nvPr/>
        </p:nvCxnSpPr>
        <p:spPr>
          <a:xfrm>
            <a:off x="2063552" y="4032501"/>
            <a:ext cx="8064896" cy="0"/>
          </a:xfrm>
          <a:prstGeom prst="line">
            <a:avLst/>
          </a:prstGeom>
          <a:ln w="12700">
            <a:gradFill>
              <a:gsLst>
                <a:gs pos="0">
                  <a:srgbClr val="ED1B2E">
                    <a:alpha val="0"/>
                  </a:srgbClr>
                </a:gs>
                <a:gs pos="50000">
                  <a:srgbClr val="ED1B2E"/>
                </a:gs>
                <a:gs pos="100000">
                  <a:srgbClr val="ED1B2E">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Picture 12" descr="A red white and blue oval with black numbers&#10;&#10;Description automatically generated">
            <a:extLst>
              <a:ext uri="{FF2B5EF4-FFF2-40B4-BE49-F238E27FC236}">
                <a16:creationId xmlns:a16="http://schemas.microsoft.com/office/drawing/2014/main" id="{4F3FAC0F-5D7A-D482-D2CE-E460D87D7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849" y="5495026"/>
            <a:ext cx="1564976" cy="1173734"/>
          </a:xfrm>
          <a:prstGeom prst="rect">
            <a:avLst/>
          </a:prstGeom>
        </p:spPr>
      </p:pic>
    </p:spTree>
    <p:extLst>
      <p:ext uri="{BB962C8B-B14F-4D97-AF65-F5344CB8AC3E}">
        <p14:creationId xmlns:p14="http://schemas.microsoft.com/office/powerpoint/2010/main" val="341439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1046338"/>
            <a:ext cx="5729047" cy="553998"/>
          </a:xfrm>
          <a:prstGeom prst="rect">
            <a:avLst/>
          </a:prstGeom>
          <a:noFill/>
        </p:spPr>
        <p:txBody>
          <a:bodyPr wrap="square" lIns="0" tIns="0" rIns="0" bIns="0" rtlCol="0">
            <a:spAutoFit/>
          </a:bodyPr>
          <a:lstStyle/>
          <a:p>
            <a:r>
              <a:rPr lang="cy-GB" sz="3600" dirty="0">
                <a:solidFill>
                  <a:srgbClr val="152C73"/>
                </a:solidFill>
                <a:latin typeface="+mj-lt"/>
              </a:rPr>
              <a:t>Warranty Types</a:t>
            </a:r>
          </a:p>
        </p:txBody>
      </p:sp>
      <p:pic>
        <p:nvPicPr>
          <p:cNvPr id="20" name="Picture 19" descr="A red white and blue oval with black numbers&#10;&#10;Description automatically generated">
            <a:extLst>
              <a:ext uri="{FF2B5EF4-FFF2-40B4-BE49-F238E27FC236}">
                <a16:creationId xmlns:a16="http://schemas.microsoft.com/office/drawing/2014/main" id="{9D0D68F7-EBDE-CD0F-94C1-731DA3D8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
        <p:nvSpPr>
          <p:cNvPr id="26" name="TextBox 25">
            <a:extLst>
              <a:ext uri="{FF2B5EF4-FFF2-40B4-BE49-F238E27FC236}">
                <a16:creationId xmlns:a16="http://schemas.microsoft.com/office/drawing/2014/main" id="{95B8D272-FFDA-FFCE-7507-DAC1DB708CD3}"/>
              </a:ext>
            </a:extLst>
          </p:cNvPr>
          <p:cNvSpPr txBox="1"/>
          <p:nvPr/>
        </p:nvSpPr>
        <p:spPr>
          <a:xfrm>
            <a:off x="382949" y="1609713"/>
            <a:ext cx="1165586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are two primary Warranty Types you will use, please contact your warranty administrator for instructions on any other types of warranty claims.</a:t>
            </a:r>
          </a:p>
        </p:txBody>
      </p:sp>
      <p:pic>
        <p:nvPicPr>
          <p:cNvPr id="9" name="Picture 8">
            <a:extLst>
              <a:ext uri="{FF2B5EF4-FFF2-40B4-BE49-F238E27FC236}">
                <a16:creationId xmlns:a16="http://schemas.microsoft.com/office/drawing/2014/main" id="{05EC2B0D-BE09-EC3D-9B11-9BDFE1559FA5}"/>
              </a:ext>
            </a:extLst>
          </p:cNvPr>
          <p:cNvPicPr>
            <a:picLocks noChangeAspect="1"/>
          </p:cNvPicPr>
          <p:nvPr/>
        </p:nvPicPr>
        <p:blipFill>
          <a:blip r:embed="rId3"/>
          <a:stretch>
            <a:fillRect/>
          </a:stretch>
        </p:blipFill>
        <p:spPr>
          <a:xfrm>
            <a:off x="657530" y="2851626"/>
            <a:ext cx="5925377" cy="2200582"/>
          </a:xfrm>
          <a:prstGeom prst="rect">
            <a:avLst/>
          </a:prstGeom>
        </p:spPr>
      </p:pic>
      <p:sp>
        <p:nvSpPr>
          <p:cNvPr id="11" name="TextBox 10">
            <a:extLst>
              <a:ext uri="{FF2B5EF4-FFF2-40B4-BE49-F238E27FC236}">
                <a16:creationId xmlns:a16="http://schemas.microsoft.com/office/drawing/2014/main" id="{99CC10A1-A8B7-E756-50C2-5AC06596C050}"/>
              </a:ext>
            </a:extLst>
          </p:cNvPr>
          <p:cNvSpPr txBox="1"/>
          <p:nvPr/>
        </p:nvSpPr>
        <p:spPr>
          <a:xfrm>
            <a:off x="1012261" y="5349997"/>
            <a:ext cx="3102538" cy="923330"/>
          </a:xfrm>
          <a:prstGeom prst="rect">
            <a:avLst/>
          </a:prstGeom>
          <a:noFill/>
        </p:spPr>
        <p:txBody>
          <a:bodyPr wrap="square" rtlCol="0">
            <a:spAutoFit/>
          </a:bodyPr>
          <a:lstStyle/>
          <a:p>
            <a:r>
              <a:rPr lang="en-US" dirty="0">
                <a:solidFill>
                  <a:srgbClr val="FF0000"/>
                </a:solidFill>
              </a:rPr>
              <a:t>Note: Contact your distributor for instructions on any other types of warranty claims.</a:t>
            </a:r>
          </a:p>
        </p:txBody>
      </p:sp>
      <p:cxnSp>
        <p:nvCxnSpPr>
          <p:cNvPr id="12" name="Straight Arrow Connector 11">
            <a:extLst>
              <a:ext uri="{FF2B5EF4-FFF2-40B4-BE49-F238E27FC236}">
                <a16:creationId xmlns:a16="http://schemas.microsoft.com/office/drawing/2014/main" id="{C33D2E99-08FE-A8C9-B03B-29EDDE9C9F9C}"/>
              </a:ext>
            </a:extLst>
          </p:cNvPr>
          <p:cNvCxnSpPr>
            <a:cxnSpLocks/>
          </p:cNvCxnSpPr>
          <p:nvPr/>
        </p:nvCxnSpPr>
        <p:spPr>
          <a:xfrm flipH="1">
            <a:off x="5490964" y="3560631"/>
            <a:ext cx="22814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A1A0F72-EBD6-EC93-CE3E-E4B0B1D68F2B}"/>
              </a:ext>
            </a:extLst>
          </p:cNvPr>
          <p:cNvCxnSpPr>
            <a:cxnSpLocks/>
          </p:cNvCxnSpPr>
          <p:nvPr/>
        </p:nvCxnSpPr>
        <p:spPr>
          <a:xfrm flipH="1">
            <a:off x="5490964" y="4075341"/>
            <a:ext cx="22814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BC290D2-6440-04D1-0C58-847A7F0F9532}"/>
              </a:ext>
            </a:extLst>
          </p:cNvPr>
          <p:cNvSpPr txBox="1"/>
          <p:nvPr/>
        </p:nvSpPr>
        <p:spPr>
          <a:xfrm>
            <a:off x="7789658" y="2851626"/>
            <a:ext cx="4065304" cy="923330"/>
          </a:xfrm>
          <a:prstGeom prst="rect">
            <a:avLst/>
          </a:prstGeom>
          <a:noFill/>
        </p:spPr>
        <p:txBody>
          <a:bodyPr wrap="square" rtlCol="0">
            <a:spAutoFit/>
          </a:bodyPr>
          <a:lstStyle/>
          <a:p>
            <a:r>
              <a:rPr lang="en-US" b="1" u="sng" dirty="0"/>
              <a:t>Standard Warranty: </a:t>
            </a:r>
            <a:r>
              <a:rPr lang="en-US" dirty="0"/>
              <a:t>Parts-only coverage defined by the terms and conditions in the warranty card.</a:t>
            </a:r>
            <a:endParaRPr lang="en-US" b="1" u="sng" dirty="0"/>
          </a:p>
        </p:txBody>
      </p:sp>
      <p:sp>
        <p:nvSpPr>
          <p:cNvPr id="23" name="TextBox 22">
            <a:extLst>
              <a:ext uri="{FF2B5EF4-FFF2-40B4-BE49-F238E27FC236}">
                <a16:creationId xmlns:a16="http://schemas.microsoft.com/office/drawing/2014/main" id="{101079A4-4F05-E3E6-6698-15D5F2F7FBCB}"/>
              </a:ext>
            </a:extLst>
          </p:cNvPr>
          <p:cNvSpPr txBox="1"/>
          <p:nvPr/>
        </p:nvSpPr>
        <p:spPr>
          <a:xfrm>
            <a:off x="7789658" y="3774956"/>
            <a:ext cx="4065304" cy="1200329"/>
          </a:xfrm>
          <a:prstGeom prst="rect">
            <a:avLst/>
          </a:prstGeom>
          <a:noFill/>
        </p:spPr>
        <p:txBody>
          <a:bodyPr wrap="square" rtlCol="0">
            <a:spAutoFit/>
          </a:bodyPr>
          <a:lstStyle/>
          <a:p>
            <a:r>
              <a:rPr lang="en-US" b="1" u="sng" dirty="0"/>
              <a:t>Service Parts: </a:t>
            </a:r>
            <a:r>
              <a:rPr lang="en-US" dirty="0"/>
              <a:t>The base model &amp; serial number is out of warranty, but the failed part was purchased and installed within the past 12 months.</a:t>
            </a:r>
            <a:endParaRPr lang="en-US" b="1" u="sng" dirty="0"/>
          </a:p>
        </p:txBody>
      </p:sp>
    </p:spTree>
    <p:extLst>
      <p:ext uri="{BB962C8B-B14F-4D97-AF65-F5344CB8AC3E}">
        <p14:creationId xmlns:p14="http://schemas.microsoft.com/office/powerpoint/2010/main" val="344885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960074"/>
            <a:ext cx="5729047" cy="553998"/>
          </a:xfrm>
          <a:prstGeom prst="rect">
            <a:avLst/>
          </a:prstGeom>
          <a:noFill/>
        </p:spPr>
        <p:txBody>
          <a:bodyPr wrap="square" lIns="0" tIns="0" rIns="0" bIns="0" rtlCol="0">
            <a:spAutoFit/>
          </a:bodyPr>
          <a:lstStyle/>
          <a:p>
            <a:r>
              <a:rPr lang="cy-GB" sz="3600" dirty="0">
                <a:solidFill>
                  <a:srgbClr val="152C73"/>
                </a:solidFill>
                <a:latin typeface="+mj-lt"/>
              </a:rPr>
              <a:t>Standard Claiming</a:t>
            </a:r>
          </a:p>
        </p:txBody>
      </p:sp>
      <p:pic>
        <p:nvPicPr>
          <p:cNvPr id="3" name="Picture 2">
            <a:extLst>
              <a:ext uri="{FF2B5EF4-FFF2-40B4-BE49-F238E27FC236}">
                <a16:creationId xmlns:a16="http://schemas.microsoft.com/office/drawing/2014/main" id="{5D49B416-F6E8-D653-2164-A0879C4B12D3}"/>
              </a:ext>
            </a:extLst>
          </p:cNvPr>
          <p:cNvPicPr>
            <a:picLocks noChangeAspect="1"/>
          </p:cNvPicPr>
          <p:nvPr/>
        </p:nvPicPr>
        <p:blipFill>
          <a:blip r:embed="rId2"/>
          <a:stretch>
            <a:fillRect/>
          </a:stretch>
        </p:blipFill>
        <p:spPr>
          <a:xfrm>
            <a:off x="382949" y="1740160"/>
            <a:ext cx="11358114" cy="2626420"/>
          </a:xfrm>
          <a:prstGeom prst="rect">
            <a:avLst/>
          </a:prstGeom>
        </p:spPr>
      </p:pic>
      <p:pic>
        <p:nvPicPr>
          <p:cNvPr id="13" name="Picture 12">
            <a:extLst>
              <a:ext uri="{FF2B5EF4-FFF2-40B4-BE49-F238E27FC236}">
                <a16:creationId xmlns:a16="http://schemas.microsoft.com/office/drawing/2014/main" id="{403EBE8E-A912-63E0-890D-FB191A89ACB0}"/>
              </a:ext>
            </a:extLst>
          </p:cNvPr>
          <p:cNvPicPr>
            <a:picLocks noChangeAspect="1"/>
          </p:cNvPicPr>
          <p:nvPr/>
        </p:nvPicPr>
        <p:blipFill>
          <a:blip r:embed="rId3"/>
          <a:stretch>
            <a:fillRect/>
          </a:stretch>
        </p:blipFill>
        <p:spPr>
          <a:xfrm>
            <a:off x="370735" y="4398294"/>
            <a:ext cx="11456080" cy="1143122"/>
          </a:xfrm>
          <a:prstGeom prst="rect">
            <a:avLst/>
          </a:prstGeom>
        </p:spPr>
      </p:pic>
      <p:sp>
        <p:nvSpPr>
          <p:cNvPr id="14" name="Rectangle 13">
            <a:extLst>
              <a:ext uri="{FF2B5EF4-FFF2-40B4-BE49-F238E27FC236}">
                <a16:creationId xmlns:a16="http://schemas.microsoft.com/office/drawing/2014/main" id="{545B6370-6E9F-99CD-A211-70C27E7C730F}"/>
              </a:ext>
            </a:extLst>
          </p:cNvPr>
          <p:cNvSpPr/>
          <p:nvPr/>
        </p:nvSpPr>
        <p:spPr>
          <a:xfrm>
            <a:off x="3157268" y="1955126"/>
            <a:ext cx="2009952"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653AA18-417D-C5E8-52F8-3E4E0D99B771}"/>
              </a:ext>
            </a:extLst>
          </p:cNvPr>
          <p:cNvSpPr txBox="1"/>
          <p:nvPr/>
        </p:nvSpPr>
        <p:spPr>
          <a:xfrm>
            <a:off x="3093716" y="1921482"/>
            <a:ext cx="1327476" cy="307777"/>
          </a:xfrm>
          <a:prstGeom prst="rect">
            <a:avLst/>
          </a:prstGeom>
          <a:noFill/>
        </p:spPr>
        <p:txBody>
          <a:bodyPr wrap="square" rtlCol="0">
            <a:spAutoFit/>
          </a:bodyPr>
          <a:lstStyle/>
          <a:p>
            <a:pPr algn="ctr"/>
            <a:r>
              <a:rPr lang="en-US" sz="1400" dirty="0">
                <a:solidFill>
                  <a:srgbClr val="FF0000"/>
                </a:solidFill>
              </a:rPr>
              <a:t>Required Field</a:t>
            </a:r>
          </a:p>
        </p:txBody>
      </p:sp>
      <p:sp>
        <p:nvSpPr>
          <p:cNvPr id="16" name="Rectangle 15">
            <a:extLst>
              <a:ext uri="{FF2B5EF4-FFF2-40B4-BE49-F238E27FC236}">
                <a16:creationId xmlns:a16="http://schemas.microsoft.com/office/drawing/2014/main" id="{0D4CFE87-AC89-CF30-5E9C-6D65811BAD4A}"/>
              </a:ext>
            </a:extLst>
          </p:cNvPr>
          <p:cNvSpPr/>
          <p:nvPr/>
        </p:nvSpPr>
        <p:spPr>
          <a:xfrm>
            <a:off x="9731111" y="1960970"/>
            <a:ext cx="2009952"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CD0288E-6AAC-26A9-21AC-488CF71355C9}"/>
              </a:ext>
            </a:extLst>
          </p:cNvPr>
          <p:cNvSpPr txBox="1"/>
          <p:nvPr/>
        </p:nvSpPr>
        <p:spPr>
          <a:xfrm>
            <a:off x="9667559" y="1927326"/>
            <a:ext cx="1327476" cy="307777"/>
          </a:xfrm>
          <a:prstGeom prst="rect">
            <a:avLst/>
          </a:prstGeom>
          <a:noFill/>
        </p:spPr>
        <p:txBody>
          <a:bodyPr wrap="square" rtlCol="0">
            <a:spAutoFit/>
          </a:bodyPr>
          <a:lstStyle/>
          <a:p>
            <a:pPr algn="ctr"/>
            <a:r>
              <a:rPr lang="en-US" sz="1400" dirty="0">
                <a:solidFill>
                  <a:srgbClr val="FF0000"/>
                </a:solidFill>
              </a:rPr>
              <a:t>Required Field</a:t>
            </a:r>
          </a:p>
        </p:txBody>
      </p:sp>
      <p:sp>
        <p:nvSpPr>
          <p:cNvPr id="18" name="Rectangle 17">
            <a:extLst>
              <a:ext uri="{FF2B5EF4-FFF2-40B4-BE49-F238E27FC236}">
                <a16:creationId xmlns:a16="http://schemas.microsoft.com/office/drawing/2014/main" id="{D2DDBBE0-BD07-AC0D-D76F-2A6BAA00B0C0}"/>
              </a:ext>
            </a:extLst>
          </p:cNvPr>
          <p:cNvSpPr/>
          <p:nvPr/>
        </p:nvSpPr>
        <p:spPr>
          <a:xfrm>
            <a:off x="931654" y="5007617"/>
            <a:ext cx="664234"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108DF1D-28D7-A540-7E3E-C876B2E2A0F1}"/>
              </a:ext>
            </a:extLst>
          </p:cNvPr>
          <p:cNvSpPr txBox="1"/>
          <p:nvPr/>
        </p:nvSpPr>
        <p:spPr>
          <a:xfrm>
            <a:off x="775604" y="4973465"/>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27" name="TextBox 26">
            <a:extLst>
              <a:ext uri="{FF2B5EF4-FFF2-40B4-BE49-F238E27FC236}">
                <a16:creationId xmlns:a16="http://schemas.microsoft.com/office/drawing/2014/main" id="{DECBFA51-7281-FF07-FEEE-08E604CCD1DF}"/>
              </a:ext>
            </a:extLst>
          </p:cNvPr>
          <p:cNvSpPr txBox="1"/>
          <p:nvPr/>
        </p:nvSpPr>
        <p:spPr>
          <a:xfrm>
            <a:off x="51747" y="5705318"/>
            <a:ext cx="1113331" cy="523220"/>
          </a:xfrm>
          <a:prstGeom prst="rect">
            <a:avLst/>
          </a:prstGeom>
          <a:noFill/>
        </p:spPr>
        <p:txBody>
          <a:bodyPr wrap="square" rtlCol="0">
            <a:spAutoFit/>
          </a:bodyPr>
          <a:lstStyle/>
          <a:p>
            <a:pPr algn="ctr"/>
            <a:r>
              <a:rPr lang="en-US" sz="1400" dirty="0">
                <a:solidFill>
                  <a:srgbClr val="FF0000"/>
                </a:solidFill>
              </a:rPr>
              <a:t>Ensure Box is Checked</a:t>
            </a:r>
          </a:p>
        </p:txBody>
      </p:sp>
      <p:sp>
        <p:nvSpPr>
          <p:cNvPr id="28" name="Rectangle 27">
            <a:extLst>
              <a:ext uri="{FF2B5EF4-FFF2-40B4-BE49-F238E27FC236}">
                <a16:creationId xmlns:a16="http://schemas.microsoft.com/office/drawing/2014/main" id="{223F7D4E-F4E4-9A00-7393-F7601FA5DA08}"/>
              </a:ext>
            </a:extLst>
          </p:cNvPr>
          <p:cNvSpPr/>
          <p:nvPr/>
        </p:nvSpPr>
        <p:spPr>
          <a:xfrm>
            <a:off x="3157268" y="5006755"/>
            <a:ext cx="723001"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07DFEAE-CC1D-DC10-9C2D-3C4F0AC30596}"/>
              </a:ext>
            </a:extLst>
          </p:cNvPr>
          <p:cNvSpPr/>
          <p:nvPr/>
        </p:nvSpPr>
        <p:spPr>
          <a:xfrm>
            <a:off x="1647479" y="5007617"/>
            <a:ext cx="914565"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5F12B72-2084-25D5-A8C9-CA1846822505}"/>
              </a:ext>
            </a:extLst>
          </p:cNvPr>
          <p:cNvCxnSpPr>
            <a:cxnSpLocks/>
          </p:cNvCxnSpPr>
          <p:nvPr/>
        </p:nvCxnSpPr>
        <p:spPr>
          <a:xfrm flipV="1">
            <a:off x="608413" y="5187731"/>
            <a:ext cx="0" cy="5607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885E58A-5D4A-61BD-8A6D-E7AB4C68CC2D}"/>
              </a:ext>
            </a:extLst>
          </p:cNvPr>
          <p:cNvCxnSpPr>
            <a:cxnSpLocks/>
          </p:cNvCxnSpPr>
          <p:nvPr/>
        </p:nvCxnSpPr>
        <p:spPr>
          <a:xfrm flipV="1">
            <a:off x="3503203" y="5280890"/>
            <a:ext cx="0" cy="424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4074FEE-A301-455D-9AB3-1512ADEE88EB}"/>
              </a:ext>
            </a:extLst>
          </p:cNvPr>
          <p:cNvSpPr txBox="1"/>
          <p:nvPr/>
        </p:nvSpPr>
        <p:spPr>
          <a:xfrm>
            <a:off x="2738076" y="5691323"/>
            <a:ext cx="1561381" cy="523220"/>
          </a:xfrm>
          <a:prstGeom prst="rect">
            <a:avLst/>
          </a:prstGeom>
          <a:noFill/>
        </p:spPr>
        <p:txBody>
          <a:bodyPr wrap="square" rtlCol="0">
            <a:spAutoFit/>
          </a:bodyPr>
          <a:lstStyle/>
          <a:p>
            <a:pPr algn="ctr"/>
            <a:r>
              <a:rPr lang="en-US" sz="1400" dirty="0">
                <a:solidFill>
                  <a:srgbClr val="FF0000"/>
                </a:solidFill>
              </a:rPr>
              <a:t>Required only for Serialized Parts</a:t>
            </a:r>
          </a:p>
        </p:txBody>
      </p:sp>
      <p:sp>
        <p:nvSpPr>
          <p:cNvPr id="41" name="TextBox 40">
            <a:extLst>
              <a:ext uri="{FF2B5EF4-FFF2-40B4-BE49-F238E27FC236}">
                <a16:creationId xmlns:a16="http://schemas.microsoft.com/office/drawing/2014/main" id="{067513E3-2AC8-49E9-2458-B86F427AE308}"/>
              </a:ext>
            </a:extLst>
          </p:cNvPr>
          <p:cNvSpPr txBox="1"/>
          <p:nvPr/>
        </p:nvSpPr>
        <p:spPr>
          <a:xfrm>
            <a:off x="1629435" y="4990032"/>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42" name="Rectangle 41">
            <a:extLst>
              <a:ext uri="{FF2B5EF4-FFF2-40B4-BE49-F238E27FC236}">
                <a16:creationId xmlns:a16="http://schemas.microsoft.com/office/drawing/2014/main" id="{3ECF9208-3D5E-EC7C-9437-1A1046359B3D}"/>
              </a:ext>
            </a:extLst>
          </p:cNvPr>
          <p:cNvSpPr/>
          <p:nvPr/>
        </p:nvSpPr>
        <p:spPr>
          <a:xfrm>
            <a:off x="5946801" y="5005414"/>
            <a:ext cx="914565"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8D341B2-CB72-2E47-220A-0F07D3876B22}"/>
              </a:ext>
            </a:extLst>
          </p:cNvPr>
          <p:cNvSpPr/>
          <p:nvPr/>
        </p:nvSpPr>
        <p:spPr>
          <a:xfrm>
            <a:off x="6901723" y="5245905"/>
            <a:ext cx="1155349" cy="285923"/>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F50FC93-8539-F477-D752-0BEB06F9CE83}"/>
              </a:ext>
            </a:extLst>
          </p:cNvPr>
          <p:cNvSpPr/>
          <p:nvPr/>
        </p:nvSpPr>
        <p:spPr>
          <a:xfrm>
            <a:off x="10791046" y="4994486"/>
            <a:ext cx="1045196"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393B19D-BD2B-5855-467B-AF8ED604ABB0}"/>
              </a:ext>
            </a:extLst>
          </p:cNvPr>
          <p:cNvSpPr/>
          <p:nvPr/>
        </p:nvSpPr>
        <p:spPr>
          <a:xfrm>
            <a:off x="9480380" y="5011484"/>
            <a:ext cx="1045196"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7" name="Straight Arrow Connector 46">
            <a:extLst>
              <a:ext uri="{FF2B5EF4-FFF2-40B4-BE49-F238E27FC236}">
                <a16:creationId xmlns:a16="http://schemas.microsoft.com/office/drawing/2014/main" id="{D4CF5FA4-4353-972B-8906-BDBCD758C695}"/>
              </a:ext>
            </a:extLst>
          </p:cNvPr>
          <p:cNvCxnSpPr>
            <a:cxnSpLocks/>
          </p:cNvCxnSpPr>
          <p:nvPr/>
        </p:nvCxnSpPr>
        <p:spPr>
          <a:xfrm flipV="1">
            <a:off x="9987414" y="5294885"/>
            <a:ext cx="0" cy="424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9C5A728-7D24-BBBD-AF27-DE6B7FA177EE}"/>
              </a:ext>
            </a:extLst>
          </p:cNvPr>
          <p:cNvSpPr txBox="1"/>
          <p:nvPr/>
        </p:nvSpPr>
        <p:spPr>
          <a:xfrm>
            <a:off x="9222287" y="5705318"/>
            <a:ext cx="1561381" cy="523220"/>
          </a:xfrm>
          <a:prstGeom prst="rect">
            <a:avLst/>
          </a:prstGeom>
          <a:noFill/>
        </p:spPr>
        <p:txBody>
          <a:bodyPr wrap="square" rtlCol="0">
            <a:spAutoFit/>
          </a:bodyPr>
          <a:lstStyle/>
          <a:p>
            <a:pPr algn="ctr"/>
            <a:r>
              <a:rPr lang="en-US" sz="1400" dirty="0">
                <a:solidFill>
                  <a:srgbClr val="FF0000"/>
                </a:solidFill>
              </a:rPr>
              <a:t>Required only for Serialized Parts</a:t>
            </a:r>
          </a:p>
        </p:txBody>
      </p:sp>
      <p:sp>
        <p:nvSpPr>
          <p:cNvPr id="51" name="TextBox 50">
            <a:extLst>
              <a:ext uri="{FF2B5EF4-FFF2-40B4-BE49-F238E27FC236}">
                <a16:creationId xmlns:a16="http://schemas.microsoft.com/office/drawing/2014/main" id="{72328373-56D0-B0A2-56DA-F2EF33BF742D}"/>
              </a:ext>
            </a:extLst>
          </p:cNvPr>
          <p:cNvSpPr txBox="1"/>
          <p:nvPr/>
        </p:nvSpPr>
        <p:spPr>
          <a:xfrm>
            <a:off x="5906537" y="4990031"/>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52" name="TextBox 51">
            <a:extLst>
              <a:ext uri="{FF2B5EF4-FFF2-40B4-BE49-F238E27FC236}">
                <a16:creationId xmlns:a16="http://schemas.microsoft.com/office/drawing/2014/main" id="{12262DDA-EE8B-461C-3C15-0F6721F21535}"/>
              </a:ext>
            </a:extLst>
          </p:cNvPr>
          <p:cNvSpPr txBox="1"/>
          <p:nvPr/>
        </p:nvSpPr>
        <p:spPr>
          <a:xfrm>
            <a:off x="7011859" y="5234977"/>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53" name="TextBox 52">
            <a:extLst>
              <a:ext uri="{FF2B5EF4-FFF2-40B4-BE49-F238E27FC236}">
                <a16:creationId xmlns:a16="http://schemas.microsoft.com/office/drawing/2014/main" id="{DAFE2DA1-FFF6-50CC-37C6-6FA24ADE6A0A}"/>
              </a:ext>
            </a:extLst>
          </p:cNvPr>
          <p:cNvSpPr txBox="1"/>
          <p:nvPr/>
        </p:nvSpPr>
        <p:spPr>
          <a:xfrm>
            <a:off x="10835681" y="4960842"/>
            <a:ext cx="976333" cy="307777"/>
          </a:xfrm>
          <a:prstGeom prst="rect">
            <a:avLst/>
          </a:prstGeom>
          <a:noFill/>
        </p:spPr>
        <p:txBody>
          <a:bodyPr wrap="square" rtlCol="0">
            <a:spAutoFit/>
          </a:bodyPr>
          <a:lstStyle/>
          <a:p>
            <a:pPr algn="ctr"/>
            <a:r>
              <a:rPr lang="en-US" sz="1400" dirty="0">
                <a:solidFill>
                  <a:srgbClr val="FF0000"/>
                </a:solidFill>
              </a:rPr>
              <a:t>Required</a:t>
            </a:r>
          </a:p>
        </p:txBody>
      </p:sp>
    </p:spTree>
    <p:extLst>
      <p:ext uri="{BB962C8B-B14F-4D97-AF65-F5344CB8AC3E}">
        <p14:creationId xmlns:p14="http://schemas.microsoft.com/office/powerpoint/2010/main" val="252158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960074"/>
            <a:ext cx="5729047" cy="553998"/>
          </a:xfrm>
          <a:prstGeom prst="rect">
            <a:avLst/>
          </a:prstGeom>
          <a:noFill/>
        </p:spPr>
        <p:txBody>
          <a:bodyPr wrap="square" lIns="0" tIns="0" rIns="0" bIns="0" rtlCol="0">
            <a:spAutoFit/>
          </a:bodyPr>
          <a:lstStyle/>
          <a:p>
            <a:r>
              <a:rPr lang="cy-GB" sz="3600" dirty="0">
                <a:solidFill>
                  <a:srgbClr val="152C73"/>
                </a:solidFill>
                <a:latin typeface="+mj-lt"/>
              </a:rPr>
              <a:t>Service Parts Claiming</a:t>
            </a:r>
          </a:p>
        </p:txBody>
      </p:sp>
      <p:pic>
        <p:nvPicPr>
          <p:cNvPr id="3" name="Picture 2">
            <a:extLst>
              <a:ext uri="{FF2B5EF4-FFF2-40B4-BE49-F238E27FC236}">
                <a16:creationId xmlns:a16="http://schemas.microsoft.com/office/drawing/2014/main" id="{5D49B416-F6E8-D653-2164-A0879C4B12D3}"/>
              </a:ext>
            </a:extLst>
          </p:cNvPr>
          <p:cNvPicPr>
            <a:picLocks noChangeAspect="1"/>
          </p:cNvPicPr>
          <p:nvPr/>
        </p:nvPicPr>
        <p:blipFill>
          <a:blip r:embed="rId2"/>
          <a:stretch>
            <a:fillRect/>
          </a:stretch>
        </p:blipFill>
        <p:spPr>
          <a:xfrm>
            <a:off x="382949" y="1740160"/>
            <a:ext cx="11358114" cy="2626420"/>
          </a:xfrm>
          <a:prstGeom prst="rect">
            <a:avLst/>
          </a:prstGeom>
        </p:spPr>
      </p:pic>
      <p:pic>
        <p:nvPicPr>
          <p:cNvPr id="13" name="Picture 12">
            <a:extLst>
              <a:ext uri="{FF2B5EF4-FFF2-40B4-BE49-F238E27FC236}">
                <a16:creationId xmlns:a16="http://schemas.microsoft.com/office/drawing/2014/main" id="{403EBE8E-A912-63E0-890D-FB191A89ACB0}"/>
              </a:ext>
            </a:extLst>
          </p:cNvPr>
          <p:cNvPicPr>
            <a:picLocks noChangeAspect="1"/>
          </p:cNvPicPr>
          <p:nvPr/>
        </p:nvPicPr>
        <p:blipFill>
          <a:blip r:embed="rId3"/>
          <a:stretch>
            <a:fillRect/>
          </a:stretch>
        </p:blipFill>
        <p:spPr>
          <a:xfrm>
            <a:off x="370735" y="4398294"/>
            <a:ext cx="11456080" cy="1143122"/>
          </a:xfrm>
          <a:prstGeom prst="rect">
            <a:avLst/>
          </a:prstGeom>
        </p:spPr>
      </p:pic>
      <p:sp>
        <p:nvSpPr>
          <p:cNvPr id="14" name="Rectangle 13">
            <a:extLst>
              <a:ext uri="{FF2B5EF4-FFF2-40B4-BE49-F238E27FC236}">
                <a16:creationId xmlns:a16="http://schemas.microsoft.com/office/drawing/2014/main" id="{545B6370-6E9F-99CD-A211-70C27E7C730F}"/>
              </a:ext>
            </a:extLst>
          </p:cNvPr>
          <p:cNvSpPr/>
          <p:nvPr/>
        </p:nvSpPr>
        <p:spPr>
          <a:xfrm>
            <a:off x="3157268" y="1955126"/>
            <a:ext cx="2009952"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653AA18-417D-C5E8-52F8-3E4E0D99B771}"/>
              </a:ext>
            </a:extLst>
          </p:cNvPr>
          <p:cNvSpPr txBox="1"/>
          <p:nvPr/>
        </p:nvSpPr>
        <p:spPr>
          <a:xfrm>
            <a:off x="3093716" y="1921482"/>
            <a:ext cx="1327476" cy="307777"/>
          </a:xfrm>
          <a:prstGeom prst="rect">
            <a:avLst/>
          </a:prstGeom>
          <a:noFill/>
        </p:spPr>
        <p:txBody>
          <a:bodyPr wrap="square" rtlCol="0">
            <a:spAutoFit/>
          </a:bodyPr>
          <a:lstStyle/>
          <a:p>
            <a:pPr algn="ctr"/>
            <a:r>
              <a:rPr lang="en-US" sz="1400" dirty="0">
                <a:solidFill>
                  <a:srgbClr val="FF0000"/>
                </a:solidFill>
              </a:rPr>
              <a:t>Required Field</a:t>
            </a:r>
          </a:p>
        </p:txBody>
      </p:sp>
      <p:sp>
        <p:nvSpPr>
          <p:cNvPr id="16" name="Rectangle 15">
            <a:extLst>
              <a:ext uri="{FF2B5EF4-FFF2-40B4-BE49-F238E27FC236}">
                <a16:creationId xmlns:a16="http://schemas.microsoft.com/office/drawing/2014/main" id="{0D4CFE87-AC89-CF30-5E9C-6D65811BAD4A}"/>
              </a:ext>
            </a:extLst>
          </p:cNvPr>
          <p:cNvSpPr/>
          <p:nvPr/>
        </p:nvSpPr>
        <p:spPr>
          <a:xfrm>
            <a:off x="9731111" y="1960970"/>
            <a:ext cx="2009952"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CD0288E-6AAC-26A9-21AC-488CF71355C9}"/>
              </a:ext>
            </a:extLst>
          </p:cNvPr>
          <p:cNvSpPr txBox="1"/>
          <p:nvPr/>
        </p:nvSpPr>
        <p:spPr>
          <a:xfrm>
            <a:off x="9667559" y="1927326"/>
            <a:ext cx="1327476" cy="307777"/>
          </a:xfrm>
          <a:prstGeom prst="rect">
            <a:avLst/>
          </a:prstGeom>
          <a:noFill/>
        </p:spPr>
        <p:txBody>
          <a:bodyPr wrap="square" rtlCol="0">
            <a:spAutoFit/>
          </a:bodyPr>
          <a:lstStyle/>
          <a:p>
            <a:pPr algn="ctr"/>
            <a:r>
              <a:rPr lang="en-US" sz="1400" dirty="0">
                <a:solidFill>
                  <a:srgbClr val="FF0000"/>
                </a:solidFill>
              </a:rPr>
              <a:t>Required Field</a:t>
            </a:r>
          </a:p>
        </p:txBody>
      </p:sp>
      <p:sp>
        <p:nvSpPr>
          <p:cNvPr id="18" name="Rectangle 17">
            <a:extLst>
              <a:ext uri="{FF2B5EF4-FFF2-40B4-BE49-F238E27FC236}">
                <a16:creationId xmlns:a16="http://schemas.microsoft.com/office/drawing/2014/main" id="{D2DDBBE0-BD07-AC0D-D76F-2A6BAA00B0C0}"/>
              </a:ext>
            </a:extLst>
          </p:cNvPr>
          <p:cNvSpPr/>
          <p:nvPr/>
        </p:nvSpPr>
        <p:spPr>
          <a:xfrm>
            <a:off x="931654" y="5007617"/>
            <a:ext cx="664234"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108DF1D-28D7-A540-7E3E-C876B2E2A0F1}"/>
              </a:ext>
            </a:extLst>
          </p:cNvPr>
          <p:cNvSpPr txBox="1"/>
          <p:nvPr/>
        </p:nvSpPr>
        <p:spPr>
          <a:xfrm>
            <a:off x="775604" y="4973465"/>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27" name="TextBox 26">
            <a:extLst>
              <a:ext uri="{FF2B5EF4-FFF2-40B4-BE49-F238E27FC236}">
                <a16:creationId xmlns:a16="http://schemas.microsoft.com/office/drawing/2014/main" id="{DECBFA51-7281-FF07-FEEE-08E604CCD1DF}"/>
              </a:ext>
            </a:extLst>
          </p:cNvPr>
          <p:cNvSpPr txBox="1"/>
          <p:nvPr/>
        </p:nvSpPr>
        <p:spPr>
          <a:xfrm>
            <a:off x="51747" y="5705318"/>
            <a:ext cx="1113331" cy="523220"/>
          </a:xfrm>
          <a:prstGeom prst="rect">
            <a:avLst/>
          </a:prstGeom>
          <a:noFill/>
        </p:spPr>
        <p:txBody>
          <a:bodyPr wrap="square" rtlCol="0">
            <a:spAutoFit/>
          </a:bodyPr>
          <a:lstStyle/>
          <a:p>
            <a:pPr algn="ctr"/>
            <a:r>
              <a:rPr lang="en-US" sz="1400" dirty="0">
                <a:solidFill>
                  <a:srgbClr val="FF0000"/>
                </a:solidFill>
              </a:rPr>
              <a:t>Ensure Box is Checked</a:t>
            </a:r>
          </a:p>
        </p:txBody>
      </p:sp>
      <p:sp>
        <p:nvSpPr>
          <p:cNvPr id="28" name="Rectangle 27">
            <a:extLst>
              <a:ext uri="{FF2B5EF4-FFF2-40B4-BE49-F238E27FC236}">
                <a16:creationId xmlns:a16="http://schemas.microsoft.com/office/drawing/2014/main" id="{223F7D4E-F4E4-9A00-7393-F7601FA5DA08}"/>
              </a:ext>
            </a:extLst>
          </p:cNvPr>
          <p:cNvSpPr/>
          <p:nvPr/>
        </p:nvSpPr>
        <p:spPr>
          <a:xfrm>
            <a:off x="3157268" y="5006755"/>
            <a:ext cx="723001"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07DFEAE-CC1D-DC10-9C2D-3C4F0AC30596}"/>
              </a:ext>
            </a:extLst>
          </p:cNvPr>
          <p:cNvSpPr/>
          <p:nvPr/>
        </p:nvSpPr>
        <p:spPr>
          <a:xfrm>
            <a:off x="1647479" y="5007617"/>
            <a:ext cx="914565"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5F12B72-2084-25D5-A8C9-CA1846822505}"/>
              </a:ext>
            </a:extLst>
          </p:cNvPr>
          <p:cNvCxnSpPr>
            <a:cxnSpLocks/>
          </p:cNvCxnSpPr>
          <p:nvPr/>
        </p:nvCxnSpPr>
        <p:spPr>
          <a:xfrm flipV="1">
            <a:off x="608413" y="5187731"/>
            <a:ext cx="0" cy="5607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885E58A-5D4A-61BD-8A6D-E7AB4C68CC2D}"/>
              </a:ext>
            </a:extLst>
          </p:cNvPr>
          <p:cNvCxnSpPr>
            <a:cxnSpLocks/>
          </p:cNvCxnSpPr>
          <p:nvPr/>
        </p:nvCxnSpPr>
        <p:spPr>
          <a:xfrm flipV="1">
            <a:off x="3503203" y="5280890"/>
            <a:ext cx="0" cy="424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4074FEE-A301-455D-9AB3-1512ADEE88EB}"/>
              </a:ext>
            </a:extLst>
          </p:cNvPr>
          <p:cNvSpPr txBox="1"/>
          <p:nvPr/>
        </p:nvSpPr>
        <p:spPr>
          <a:xfrm>
            <a:off x="2738076" y="5691323"/>
            <a:ext cx="1561381" cy="523220"/>
          </a:xfrm>
          <a:prstGeom prst="rect">
            <a:avLst/>
          </a:prstGeom>
          <a:noFill/>
        </p:spPr>
        <p:txBody>
          <a:bodyPr wrap="square" rtlCol="0">
            <a:spAutoFit/>
          </a:bodyPr>
          <a:lstStyle/>
          <a:p>
            <a:pPr algn="ctr"/>
            <a:r>
              <a:rPr lang="en-US" sz="1400" dirty="0">
                <a:solidFill>
                  <a:srgbClr val="FF0000"/>
                </a:solidFill>
              </a:rPr>
              <a:t>Required only for Serialized Parts</a:t>
            </a:r>
          </a:p>
        </p:txBody>
      </p:sp>
      <p:sp>
        <p:nvSpPr>
          <p:cNvPr id="41" name="TextBox 40">
            <a:extLst>
              <a:ext uri="{FF2B5EF4-FFF2-40B4-BE49-F238E27FC236}">
                <a16:creationId xmlns:a16="http://schemas.microsoft.com/office/drawing/2014/main" id="{067513E3-2AC8-49E9-2458-B86F427AE308}"/>
              </a:ext>
            </a:extLst>
          </p:cNvPr>
          <p:cNvSpPr txBox="1"/>
          <p:nvPr/>
        </p:nvSpPr>
        <p:spPr>
          <a:xfrm>
            <a:off x="1629435" y="4990032"/>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42" name="Rectangle 41">
            <a:extLst>
              <a:ext uri="{FF2B5EF4-FFF2-40B4-BE49-F238E27FC236}">
                <a16:creationId xmlns:a16="http://schemas.microsoft.com/office/drawing/2014/main" id="{3ECF9208-3D5E-EC7C-9437-1A1046359B3D}"/>
              </a:ext>
            </a:extLst>
          </p:cNvPr>
          <p:cNvSpPr/>
          <p:nvPr/>
        </p:nvSpPr>
        <p:spPr>
          <a:xfrm>
            <a:off x="5946801" y="5005414"/>
            <a:ext cx="914565"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8D341B2-CB72-2E47-220A-0F07D3876B22}"/>
              </a:ext>
            </a:extLst>
          </p:cNvPr>
          <p:cNvSpPr/>
          <p:nvPr/>
        </p:nvSpPr>
        <p:spPr>
          <a:xfrm>
            <a:off x="6901723" y="5245905"/>
            <a:ext cx="1155349" cy="285923"/>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F50FC93-8539-F477-D752-0BEB06F9CE83}"/>
              </a:ext>
            </a:extLst>
          </p:cNvPr>
          <p:cNvSpPr/>
          <p:nvPr/>
        </p:nvSpPr>
        <p:spPr>
          <a:xfrm>
            <a:off x="10791046" y="4994486"/>
            <a:ext cx="1045196"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393B19D-BD2B-5855-467B-AF8ED604ABB0}"/>
              </a:ext>
            </a:extLst>
          </p:cNvPr>
          <p:cNvSpPr/>
          <p:nvPr/>
        </p:nvSpPr>
        <p:spPr>
          <a:xfrm>
            <a:off x="9480380" y="5011484"/>
            <a:ext cx="1045196"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47" name="Straight Arrow Connector 46">
            <a:extLst>
              <a:ext uri="{FF2B5EF4-FFF2-40B4-BE49-F238E27FC236}">
                <a16:creationId xmlns:a16="http://schemas.microsoft.com/office/drawing/2014/main" id="{D4CF5FA4-4353-972B-8906-BDBCD758C695}"/>
              </a:ext>
            </a:extLst>
          </p:cNvPr>
          <p:cNvCxnSpPr>
            <a:cxnSpLocks/>
          </p:cNvCxnSpPr>
          <p:nvPr/>
        </p:nvCxnSpPr>
        <p:spPr>
          <a:xfrm flipV="1">
            <a:off x="9987414" y="5294885"/>
            <a:ext cx="0" cy="4244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9C5A728-7D24-BBBD-AF27-DE6B7FA177EE}"/>
              </a:ext>
            </a:extLst>
          </p:cNvPr>
          <p:cNvSpPr txBox="1"/>
          <p:nvPr/>
        </p:nvSpPr>
        <p:spPr>
          <a:xfrm>
            <a:off x="9222287" y="5705318"/>
            <a:ext cx="1561381" cy="523220"/>
          </a:xfrm>
          <a:prstGeom prst="rect">
            <a:avLst/>
          </a:prstGeom>
          <a:noFill/>
        </p:spPr>
        <p:txBody>
          <a:bodyPr wrap="square" rtlCol="0">
            <a:spAutoFit/>
          </a:bodyPr>
          <a:lstStyle/>
          <a:p>
            <a:pPr algn="ctr"/>
            <a:r>
              <a:rPr lang="en-US" sz="1400" dirty="0">
                <a:solidFill>
                  <a:srgbClr val="FF0000"/>
                </a:solidFill>
              </a:rPr>
              <a:t>Required only for Serialized Parts</a:t>
            </a:r>
          </a:p>
        </p:txBody>
      </p:sp>
      <p:sp>
        <p:nvSpPr>
          <p:cNvPr id="51" name="TextBox 50">
            <a:extLst>
              <a:ext uri="{FF2B5EF4-FFF2-40B4-BE49-F238E27FC236}">
                <a16:creationId xmlns:a16="http://schemas.microsoft.com/office/drawing/2014/main" id="{72328373-56D0-B0A2-56DA-F2EF33BF742D}"/>
              </a:ext>
            </a:extLst>
          </p:cNvPr>
          <p:cNvSpPr txBox="1"/>
          <p:nvPr/>
        </p:nvSpPr>
        <p:spPr>
          <a:xfrm>
            <a:off x="5906537" y="4990031"/>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52" name="TextBox 51">
            <a:extLst>
              <a:ext uri="{FF2B5EF4-FFF2-40B4-BE49-F238E27FC236}">
                <a16:creationId xmlns:a16="http://schemas.microsoft.com/office/drawing/2014/main" id="{12262DDA-EE8B-461C-3C15-0F6721F21535}"/>
              </a:ext>
            </a:extLst>
          </p:cNvPr>
          <p:cNvSpPr txBox="1"/>
          <p:nvPr/>
        </p:nvSpPr>
        <p:spPr>
          <a:xfrm>
            <a:off x="7011859" y="5234977"/>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53" name="TextBox 52">
            <a:extLst>
              <a:ext uri="{FF2B5EF4-FFF2-40B4-BE49-F238E27FC236}">
                <a16:creationId xmlns:a16="http://schemas.microsoft.com/office/drawing/2014/main" id="{DAFE2DA1-FFF6-50CC-37C6-6FA24ADE6A0A}"/>
              </a:ext>
            </a:extLst>
          </p:cNvPr>
          <p:cNvSpPr txBox="1"/>
          <p:nvPr/>
        </p:nvSpPr>
        <p:spPr>
          <a:xfrm>
            <a:off x="10835681" y="4960842"/>
            <a:ext cx="976333" cy="307777"/>
          </a:xfrm>
          <a:prstGeom prst="rect">
            <a:avLst/>
          </a:prstGeom>
          <a:noFill/>
        </p:spPr>
        <p:txBody>
          <a:bodyPr wrap="square" rtlCol="0">
            <a:spAutoFit/>
          </a:bodyPr>
          <a:lstStyle/>
          <a:p>
            <a:pPr algn="ctr"/>
            <a:r>
              <a:rPr lang="en-US" sz="1400" dirty="0">
                <a:solidFill>
                  <a:srgbClr val="FF0000"/>
                </a:solidFill>
              </a:rPr>
              <a:t>Required</a:t>
            </a:r>
          </a:p>
        </p:txBody>
      </p:sp>
      <p:sp>
        <p:nvSpPr>
          <p:cNvPr id="9" name="Rectangle 8">
            <a:extLst>
              <a:ext uri="{FF2B5EF4-FFF2-40B4-BE49-F238E27FC236}">
                <a16:creationId xmlns:a16="http://schemas.microsoft.com/office/drawing/2014/main" id="{A281770D-E6C5-AB4F-9C60-A9408D617668}"/>
              </a:ext>
            </a:extLst>
          </p:cNvPr>
          <p:cNvSpPr/>
          <p:nvPr/>
        </p:nvSpPr>
        <p:spPr>
          <a:xfrm>
            <a:off x="4317552" y="5005413"/>
            <a:ext cx="849668"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0A9B7471-58E3-51FD-29D4-38B87E0D3D9C}"/>
              </a:ext>
            </a:extLst>
          </p:cNvPr>
          <p:cNvSpPr txBox="1"/>
          <p:nvPr/>
        </p:nvSpPr>
        <p:spPr>
          <a:xfrm>
            <a:off x="4248605" y="4971784"/>
            <a:ext cx="976333" cy="307777"/>
          </a:xfrm>
          <a:prstGeom prst="rect">
            <a:avLst/>
          </a:prstGeom>
          <a:noFill/>
        </p:spPr>
        <p:txBody>
          <a:bodyPr wrap="square" rtlCol="0">
            <a:spAutoFit/>
          </a:bodyPr>
          <a:lstStyle/>
          <a:p>
            <a:pPr algn="ctr"/>
            <a:r>
              <a:rPr lang="en-US" sz="1400" dirty="0">
                <a:solidFill>
                  <a:srgbClr val="FF0000"/>
                </a:solidFill>
              </a:rPr>
              <a:t>Required</a:t>
            </a:r>
          </a:p>
        </p:txBody>
      </p:sp>
      <p:cxnSp>
        <p:nvCxnSpPr>
          <p:cNvPr id="11" name="Straight Arrow Connector 10">
            <a:extLst>
              <a:ext uri="{FF2B5EF4-FFF2-40B4-BE49-F238E27FC236}">
                <a16:creationId xmlns:a16="http://schemas.microsoft.com/office/drawing/2014/main" id="{9CE8C86C-2B72-42EC-F7AB-957FB3232DAC}"/>
              </a:ext>
            </a:extLst>
          </p:cNvPr>
          <p:cNvCxnSpPr>
            <a:cxnSpLocks/>
          </p:cNvCxnSpPr>
          <p:nvPr/>
        </p:nvCxnSpPr>
        <p:spPr>
          <a:xfrm flipV="1">
            <a:off x="4736771" y="5319614"/>
            <a:ext cx="0" cy="8137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475D91D-BF89-010A-ECBC-BE0EAE437B79}"/>
              </a:ext>
            </a:extLst>
          </p:cNvPr>
          <p:cNvCxnSpPr>
            <a:cxnSpLocks/>
          </p:cNvCxnSpPr>
          <p:nvPr/>
        </p:nvCxnSpPr>
        <p:spPr>
          <a:xfrm>
            <a:off x="4733067" y="6129355"/>
            <a:ext cx="5368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2B149C-E65E-CD02-81EF-AC199257297F}"/>
              </a:ext>
            </a:extLst>
          </p:cNvPr>
          <p:cNvSpPr txBox="1"/>
          <p:nvPr/>
        </p:nvSpPr>
        <p:spPr>
          <a:xfrm>
            <a:off x="5167220" y="5867745"/>
            <a:ext cx="1561381" cy="738664"/>
          </a:xfrm>
          <a:prstGeom prst="rect">
            <a:avLst/>
          </a:prstGeom>
          <a:noFill/>
        </p:spPr>
        <p:txBody>
          <a:bodyPr wrap="square" rtlCol="0">
            <a:spAutoFit/>
          </a:bodyPr>
          <a:lstStyle/>
          <a:p>
            <a:pPr algn="ctr"/>
            <a:r>
              <a:rPr lang="en-US" sz="1400" dirty="0">
                <a:solidFill>
                  <a:srgbClr val="FF0000"/>
                </a:solidFill>
              </a:rPr>
              <a:t>Part must be within 12 months of the failed date.</a:t>
            </a:r>
          </a:p>
        </p:txBody>
      </p:sp>
    </p:spTree>
    <p:extLst>
      <p:ext uri="{BB962C8B-B14F-4D97-AF65-F5344CB8AC3E}">
        <p14:creationId xmlns:p14="http://schemas.microsoft.com/office/powerpoint/2010/main" val="116506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671BA7E-526E-394D-3BE6-59DC72E9AA6A}"/>
              </a:ext>
            </a:extLst>
          </p:cNvPr>
          <p:cNvPicPr>
            <a:picLocks noChangeAspect="1"/>
          </p:cNvPicPr>
          <p:nvPr/>
        </p:nvPicPr>
        <p:blipFill>
          <a:blip r:embed="rId2"/>
          <a:stretch>
            <a:fillRect/>
          </a:stretch>
        </p:blipFill>
        <p:spPr>
          <a:xfrm>
            <a:off x="488702" y="1916412"/>
            <a:ext cx="11227726" cy="2337756"/>
          </a:xfrm>
          <a:prstGeom prst="rect">
            <a:avLst/>
          </a:prstGeom>
        </p:spPr>
      </p:pic>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960074"/>
            <a:ext cx="5729047" cy="553998"/>
          </a:xfrm>
          <a:prstGeom prst="rect">
            <a:avLst/>
          </a:prstGeom>
          <a:noFill/>
        </p:spPr>
        <p:txBody>
          <a:bodyPr wrap="square" lIns="0" tIns="0" rIns="0" bIns="0" rtlCol="0">
            <a:spAutoFit/>
          </a:bodyPr>
          <a:lstStyle/>
          <a:p>
            <a:r>
              <a:rPr lang="cy-GB" sz="3600" dirty="0">
                <a:solidFill>
                  <a:srgbClr val="152C73"/>
                </a:solidFill>
                <a:latin typeface="+mj-lt"/>
              </a:rPr>
              <a:t>Submitting a Claim - Continued</a:t>
            </a:r>
          </a:p>
        </p:txBody>
      </p:sp>
      <p:sp>
        <p:nvSpPr>
          <p:cNvPr id="28" name="Rectangle 27">
            <a:extLst>
              <a:ext uri="{FF2B5EF4-FFF2-40B4-BE49-F238E27FC236}">
                <a16:creationId xmlns:a16="http://schemas.microsoft.com/office/drawing/2014/main" id="{223F7D4E-F4E4-9A00-7393-F7601FA5DA08}"/>
              </a:ext>
            </a:extLst>
          </p:cNvPr>
          <p:cNvSpPr/>
          <p:nvPr/>
        </p:nvSpPr>
        <p:spPr>
          <a:xfrm>
            <a:off x="2839473" y="3628413"/>
            <a:ext cx="2086210"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A07DFEAE-CC1D-DC10-9C2D-3C4F0AC30596}"/>
              </a:ext>
            </a:extLst>
          </p:cNvPr>
          <p:cNvSpPr/>
          <p:nvPr/>
        </p:nvSpPr>
        <p:spPr>
          <a:xfrm>
            <a:off x="507020" y="5007616"/>
            <a:ext cx="4203000" cy="1489332"/>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35F12B72-2084-25D5-A8C9-CA1846822505}"/>
              </a:ext>
            </a:extLst>
          </p:cNvPr>
          <p:cNvCxnSpPr>
            <a:cxnSpLocks/>
          </p:cNvCxnSpPr>
          <p:nvPr/>
        </p:nvCxnSpPr>
        <p:spPr>
          <a:xfrm flipV="1">
            <a:off x="703304" y="4333716"/>
            <a:ext cx="0" cy="5607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67513E3-2AC8-49E9-2458-B86F427AE308}"/>
              </a:ext>
            </a:extLst>
          </p:cNvPr>
          <p:cNvSpPr txBox="1"/>
          <p:nvPr/>
        </p:nvSpPr>
        <p:spPr>
          <a:xfrm>
            <a:off x="2745745" y="3593929"/>
            <a:ext cx="2179938" cy="307777"/>
          </a:xfrm>
          <a:prstGeom prst="rect">
            <a:avLst/>
          </a:prstGeom>
          <a:noFill/>
        </p:spPr>
        <p:txBody>
          <a:bodyPr wrap="square" rtlCol="0">
            <a:spAutoFit/>
          </a:bodyPr>
          <a:lstStyle/>
          <a:p>
            <a:pPr algn="ctr"/>
            <a:r>
              <a:rPr lang="en-US" sz="1400" dirty="0">
                <a:solidFill>
                  <a:srgbClr val="FF0000"/>
                </a:solidFill>
              </a:rPr>
              <a:t>Required Field</a:t>
            </a:r>
          </a:p>
        </p:txBody>
      </p:sp>
      <p:sp>
        <p:nvSpPr>
          <p:cNvPr id="46" name="Rectangle 45">
            <a:extLst>
              <a:ext uri="{FF2B5EF4-FFF2-40B4-BE49-F238E27FC236}">
                <a16:creationId xmlns:a16="http://schemas.microsoft.com/office/drawing/2014/main" id="{E393B19D-BD2B-5855-467B-AF8ED604ABB0}"/>
              </a:ext>
            </a:extLst>
          </p:cNvPr>
          <p:cNvSpPr/>
          <p:nvPr/>
        </p:nvSpPr>
        <p:spPr>
          <a:xfrm>
            <a:off x="608412" y="3308754"/>
            <a:ext cx="6749920"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653AA18-417D-C5E8-52F8-3E4E0D99B771}"/>
              </a:ext>
            </a:extLst>
          </p:cNvPr>
          <p:cNvSpPr txBox="1"/>
          <p:nvPr/>
        </p:nvSpPr>
        <p:spPr>
          <a:xfrm>
            <a:off x="507020" y="3275110"/>
            <a:ext cx="6851311" cy="307777"/>
          </a:xfrm>
          <a:prstGeom prst="rect">
            <a:avLst/>
          </a:prstGeom>
          <a:noFill/>
        </p:spPr>
        <p:txBody>
          <a:bodyPr wrap="square" rtlCol="0">
            <a:spAutoFit/>
          </a:bodyPr>
          <a:lstStyle/>
          <a:p>
            <a:pPr algn="ctr"/>
            <a:r>
              <a:rPr lang="en-US" sz="1400" dirty="0">
                <a:solidFill>
                  <a:srgbClr val="FF0000"/>
                </a:solidFill>
              </a:rPr>
              <a:t>Required Field – Please complete diagnosis with as much detail as possible. </a:t>
            </a:r>
          </a:p>
        </p:txBody>
      </p:sp>
      <p:cxnSp>
        <p:nvCxnSpPr>
          <p:cNvPr id="21" name="Straight Arrow Connector 20">
            <a:extLst>
              <a:ext uri="{FF2B5EF4-FFF2-40B4-BE49-F238E27FC236}">
                <a16:creationId xmlns:a16="http://schemas.microsoft.com/office/drawing/2014/main" id="{F31F9081-9C7A-1CF0-3348-FD88C77C4749}"/>
              </a:ext>
            </a:extLst>
          </p:cNvPr>
          <p:cNvCxnSpPr>
            <a:cxnSpLocks/>
          </p:cNvCxnSpPr>
          <p:nvPr/>
        </p:nvCxnSpPr>
        <p:spPr>
          <a:xfrm flipV="1">
            <a:off x="1269772" y="4333716"/>
            <a:ext cx="0" cy="5607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08DF1D-28D7-A540-7E3E-C876B2E2A0F1}"/>
              </a:ext>
            </a:extLst>
          </p:cNvPr>
          <p:cNvSpPr txBox="1"/>
          <p:nvPr/>
        </p:nvSpPr>
        <p:spPr>
          <a:xfrm>
            <a:off x="507020" y="5035624"/>
            <a:ext cx="4203000" cy="369332"/>
          </a:xfrm>
          <a:prstGeom prst="rect">
            <a:avLst/>
          </a:prstGeom>
          <a:noFill/>
        </p:spPr>
        <p:txBody>
          <a:bodyPr wrap="square" rtlCol="0">
            <a:spAutoFit/>
          </a:bodyPr>
          <a:lstStyle/>
          <a:p>
            <a:pPr algn="ctr"/>
            <a:r>
              <a:rPr lang="en-US" b="1" dirty="0">
                <a:solidFill>
                  <a:srgbClr val="FF0000"/>
                </a:solidFill>
              </a:rPr>
              <a:t>Notes:</a:t>
            </a:r>
          </a:p>
        </p:txBody>
      </p:sp>
      <p:sp>
        <p:nvSpPr>
          <p:cNvPr id="23" name="TextBox 22">
            <a:extLst>
              <a:ext uri="{FF2B5EF4-FFF2-40B4-BE49-F238E27FC236}">
                <a16:creationId xmlns:a16="http://schemas.microsoft.com/office/drawing/2014/main" id="{B9914497-5F0E-99C7-EA5E-609E7F14AD6E}"/>
              </a:ext>
            </a:extLst>
          </p:cNvPr>
          <p:cNvSpPr txBox="1"/>
          <p:nvPr/>
        </p:nvSpPr>
        <p:spPr>
          <a:xfrm>
            <a:off x="608412" y="5296619"/>
            <a:ext cx="4101608" cy="1200329"/>
          </a:xfrm>
          <a:prstGeom prst="rect">
            <a:avLst/>
          </a:prstGeom>
          <a:noFill/>
        </p:spPr>
        <p:txBody>
          <a:bodyPr wrap="square" rtlCol="0">
            <a:spAutoFit/>
          </a:bodyPr>
          <a:lstStyle/>
          <a:p>
            <a:r>
              <a:rPr lang="en-US" dirty="0"/>
              <a:t>1.) Click save to check for errors. Your claim number will be displayed as well.</a:t>
            </a:r>
          </a:p>
          <a:p>
            <a:r>
              <a:rPr lang="en-US" dirty="0"/>
              <a:t>2.) Then click Submit, you’re now done with your claim.</a:t>
            </a:r>
          </a:p>
        </p:txBody>
      </p:sp>
      <p:pic>
        <p:nvPicPr>
          <p:cNvPr id="24" name="Picture 23" descr="A red white and blue oval with black numbers&#10;&#10;Description automatically generated">
            <a:extLst>
              <a:ext uri="{FF2B5EF4-FFF2-40B4-BE49-F238E27FC236}">
                <a16:creationId xmlns:a16="http://schemas.microsoft.com/office/drawing/2014/main" id="{BCE8EA9F-CC67-5777-DF77-4949DD4D7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Tree>
    <p:extLst>
      <p:ext uri="{BB962C8B-B14F-4D97-AF65-F5344CB8AC3E}">
        <p14:creationId xmlns:p14="http://schemas.microsoft.com/office/powerpoint/2010/main" val="1142126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960074"/>
            <a:ext cx="5729047" cy="553998"/>
          </a:xfrm>
          <a:prstGeom prst="rect">
            <a:avLst/>
          </a:prstGeom>
          <a:noFill/>
        </p:spPr>
        <p:txBody>
          <a:bodyPr wrap="square" lIns="0" tIns="0" rIns="0" bIns="0" rtlCol="0">
            <a:spAutoFit/>
          </a:bodyPr>
          <a:lstStyle/>
          <a:p>
            <a:r>
              <a:rPr lang="cy-GB" sz="3600" dirty="0">
                <a:solidFill>
                  <a:srgbClr val="152C73"/>
                </a:solidFill>
                <a:latin typeface="+mj-lt"/>
              </a:rPr>
              <a:t>Warranty Claim Status</a:t>
            </a:r>
          </a:p>
        </p:txBody>
      </p:sp>
      <p:pic>
        <p:nvPicPr>
          <p:cNvPr id="24" name="Picture 23" descr="A red white and blue oval with black numbers&#10;&#10;Description automatically generated">
            <a:extLst>
              <a:ext uri="{FF2B5EF4-FFF2-40B4-BE49-F238E27FC236}">
                <a16:creationId xmlns:a16="http://schemas.microsoft.com/office/drawing/2014/main" id="{BCE8EA9F-CC67-5777-DF77-4949DD4D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
        <p:nvSpPr>
          <p:cNvPr id="2" name="Rectangle: Rounded Corners 1">
            <a:extLst>
              <a:ext uri="{FF2B5EF4-FFF2-40B4-BE49-F238E27FC236}">
                <a16:creationId xmlns:a16="http://schemas.microsoft.com/office/drawing/2014/main" id="{7AF4F504-A459-A322-CED4-9FD6283355FF}"/>
              </a:ext>
            </a:extLst>
          </p:cNvPr>
          <p:cNvSpPr/>
          <p:nvPr/>
        </p:nvSpPr>
        <p:spPr>
          <a:xfrm>
            <a:off x="586596" y="1604513"/>
            <a:ext cx="2087593" cy="63835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43E05A8-0C63-ECAF-1AB8-24D5487F67FA}"/>
              </a:ext>
            </a:extLst>
          </p:cNvPr>
          <p:cNvSpPr/>
          <p:nvPr/>
        </p:nvSpPr>
        <p:spPr>
          <a:xfrm>
            <a:off x="586596" y="2395268"/>
            <a:ext cx="2087593" cy="63835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BE8558B-DF34-07F0-F2B9-715557F041CC}"/>
              </a:ext>
            </a:extLst>
          </p:cNvPr>
          <p:cNvSpPr/>
          <p:nvPr/>
        </p:nvSpPr>
        <p:spPr>
          <a:xfrm>
            <a:off x="586594" y="3209024"/>
            <a:ext cx="2087593" cy="63835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6854DEC-4990-CBB1-F6A3-B1536121D399}"/>
              </a:ext>
            </a:extLst>
          </p:cNvPr>
          <p:cNvSpPr/>
          <p:nvPr/>
        </p:nvSpPr>
        <p:spPr>
          <a:xfrm>
            <a:off x="586594" y="4034288"/>
            <a:ext cx="2087593" cy="63835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FF3C1F6-2AAB-0878-4439-283417E6D072}"/>
              </a:ext>
            </a:extLst>
          </p:cNvPr>
          <p:cNvSpPr/>
          <p:nvPr/>
        </p:nvSpPr>
        <p:spPr>
          <a:xfrm>
            <a:off x="586594" y="4856671"/>
            <a:ext cx="2087593" cy="63835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23B75C5-9B46-DBAE-7B45-8B89AE4284CA}"/>
              </a:ext>
            </a:extLst>
          </p:cNvPr>
          <p:cNvSpPr/>
          <p:nvPr/>
        </p:nvSpPr>
        <p:spPr>
          <a:xfrm>
            <a:off x="586594" y="5681935"/>
            <a:ext cx="2087593" cy="638355"/>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8110569-6F65-EBD3-2877-90B52ED874FC}"/>
              </a:ext>
            </a:extLst>
          </p:cNvPr>
          <p:cNvSpPr txBox="1"/>
          <p:nvPr/>
        </p:nvSpPr>
        <p:spPr>
          <a:xfrm>
            <a:off x="733245" y="1699394"/>
            <a:ext cx="1742536" cy="461665"/>
          </a:xfrm>
          <a:prstGeom prst="rect">
            <a:avLst/>
          </a:prstGeom>
          <a:noFill/>
        </p:spPr>
        <p:txBody>
          <a:bodyPr wrap="square" rtlCol="0">
            <a:spAutoFit/>
          </a:bodyPr>
          <a:lstStyle/>
          <a:p>
            <a:pPr algn="ctr"/>
            <a:r>
              <a:rPr lang="en-US" sz="2400" b="1" dirty="0">
                <a:solidFill>
                  <a:schemeClr val="bg1"/>
                </a:solidFill>
              </a:rPr>
              <a:t>Paid</a:t>
            </a:r>
          </a:p>
        </p:txBody>
      </p:sp>
      <p:sp>
        <p:nvSpPr>
          <p:cNvPr id="14" name="TextBox 13">
            <a:extLst>
              <a:ext uri="{FF2B5EF4-FFF2-40B4-BE49-F238E27FC236}">
                <a16:creationId xmlns:a16="http://schemas.microsoft.com/office/drawing/2014/main" id="{60EB661E-9214-5E69-26EC-BD03AE6C134D}"/>
              </a:ext>
            </a:extLst>
          </p:cNvPr>
          <p:cNvSpPr txBox="1"/>
          <p:nvPr/>
        </p:nvSpPr>
        <p:spPr>
          <a:xfrm>
            <a:off x="733245" y="2465312"/>
            <a:ext cx="1742536" cy="461665"/>
          </a:xfrm>
          <a:prstGeom prst="rect">
            <a:avLst/>
          </a:prstGeom>
          <a:noFill/>
        </p:spPr>
        <p:txBody>
          <a:bodyPr wrap="square" rtlCol="0">
            <a:spAutoFit/>
          </a:bodyPr>
          <a:lstStyle/>
          <a:p>
            <a:pPr algn="ctr"/>
            <a:r>
              <a:rPr lang="en-US" sz="2400" b="1" dirty="0">
                <a:solidFill>
                  <a:schemeClr val="bg1"/>
                </a:solidFill>
              </a:rPr>
              <a:t>Approved</a:t>
            </a:r>
          </a:p>
        </p:txBody>
      </p:sp>
      <p:sp>
        <p:nvSpPr>
          <p:cNvPr id="16" name="TextBox 15">
            <a:extLst>
              <a:ext uri="{FF2B5EF4-FFF2-40B4-BE49-F238E27FC236}">
                <a16:creationId xmlns:a16="http://schemas.microsoft.com/office/drawing/2014/main" id="{4E5FFEBF-E198-ADDA-C01F-3229FB6500E8}"/>
              </a:ext>
            </a:extLst>
          </p:cNvPr>
          <p:cNvSpPr txBox="1"/>
          <p:nvPr/>
        </p:nvSpPr>
        <p:spPr>
          <a:xfrm>
            <a:off x="629727" y="3333900"/>
            <a:ext cx="2001326" cy="400110"/>
          </a:xfrm>
          <a:prstGeom prst="rect">
            <a:avLst/>
          </a:prstGeom>
          <a:noFill/>
        </p:spPr>
        <p:txBody>
          <a:bodyPr wrap="square" rtlCol="0">
            <a:spAutoFit/>
          </a:bodyPr>
          <a:lstStyle/>
          <a:p>
            <a:pPr algn="ctr"/>
            <a:r>
              <a:rPr lang="en-US" sz="2000" b="1" dirty="0">
                <a:solidFill>
                  <a:schemeClr val="bg1"/>
                </a:solidFill>
              </a:rPr>
              <a:t>Requires Review</a:t>
            </a:r>
          </a:p>
        </p:txBody>
      </p:sp>
      <p:sp>
        <p:nvSpPr>
          <p:cNvPr id="17" name="TextBox 16">
            <a:extLst>
              <a:ext uri="{FF2B5EF4-FFF2-40B4-BE49-F238E27FC236}">
                <a16:creationId xmlns:a16="http://schemas.microsoft.com/office/drawing/2014/main" id="{9607F9BB-A0B7-1404-752C-F13F6C863A15}"/>
              </a:ext>
            </a:extLst>
          </p:cNvPr>
          <p:cNvSpPr txBox="1"/>
          <p:nvPr/>
        </p:nvSpPr>
        <p:spPr>
          <a:xfrm>
            <a:off x="638353" y="4153410"/>
            <a:ext cx="2001326" cy="400110"/>
          </a:xfrm>
          <a:prstGeom prst="rect">
            <a:avLst/>
          </a:prstGeom>
          <a:noFill/>
        </p:spPr>
        <p:txBody>
          <a:bodyPr wrap="square" rtlCol="0">
            <a:spAutoFit/>
          </a:bodyPr>
          <a:lstStyle/>
          <a:p>
            <a:pPr algn="ctr"/>
            <a:r>
              <a:rPr lang="en-US" sz="2000" b="1" dirty="0">
                <a:solidFill>
                  <a:schemeClr val="bg1"/>
                </a:solidFill>
              </a:rPr>
              <a:t>Rejected</a:t>
            </a:r>
          </a:p>
        </p:txBody>
      </p:sp>
      <p:sp>
        <p:nvSpPr>
          <p:cNvPr id="18" name="TextBox 17">
            <a:extLst>
              <a:ext uri="{FF2B5EF4-FFF2-40B4-BE49-F238E27FC236}">
                <a16:creationId xmlns:a16="http://schemas.microsoft.com/office/drawing/2014/main" id="{D2AE3EE9-2B3E-EE98-0260-1656CDD4C229}"/>
              </a:ext>
            </a:extLst>
          </p:cNvPr>
          <p:cNvSpPr txBox="1"/>
          <p:nvPr/>
        </p:nvSpPr>
        <p:spPr>
          <a:xfrm>
            <a:off x="603850" y="4975793"/>
            <a:ext cx="2001326" cy="400110"/>
          </a:xfrm>
          <a:prstGeom prst="rect">
            <a:avLst/>
          </a:prstGeom>
          <a:noFill/>
        </p:spPr>
        <p:txBody>
          <a:bodyPr wrap="square" rtlCol="0">
            <a:spAutoFit/>
          </a:bodyPr>
          <a:lstStyle/>
          <a:p>
            <a:pPr algn="ctr"/>
            <a:r>
              <a:rPr lang="en-US" sz="2000" b="1" dirty="0">
                <a:solidFill>
                  <a:schemeClr val="bg1"/>
                </a:solidFill>
              </a:rPr>
              <a:t>Corrected</a:t>
            </a:r>
          </a:p>
        </p:txBody>
      </p:sp>
      <p:sp>
        <p:nvSpPr>
          <p:cNvPr id="22" name="TextBox 21">
            <a:extLst>
              <a:ext uri="{FF2B5EF4-FFF2-40B4-BE49-F238E27FC236}">
                <a16:creationId xmlns:a16="http://schemas.microsoft.com/office/drawing/2014/main" id="{E08252D6-0EF9-B330-2C64-8AF9D5A2BB30}"/>
              </a:ext>
            </a:extLst>
          </p:cNvPr>
          <p:cNvSpPr txBox="1"/>
          <p:nvPr/>
        </p:nvSpPr>
        <p:spPr>
          <a:xfrm>
            <a:off x="586594" y="5801057"/>
            <a:ext cx="2001326" cy="400110"/>
          </a:xfrm>
          <a:prstGeom prst="rect">
            <a:avLst/>
          </a:prstGeom>
          <a:noFill/>
        </p:spPr>
        <p:txBody>
          <a:bodyPr wrap="square" rtlCol="0">
            <a:spAutoFit/>
          </a:bodyPr>
          <a:lstStyle/>
          <a:p>
            <a:pPr algn="ctr"/>
            <a:r>
              <a:rPr lang="en-US" sz="2000" b="1" dirty="0">
                <a:solidFill>
                  <a:schemeClr val="bg1"/>
                </a:solidFill>
              </a:rPr>
              <a:t>Saved</a:t>
            </a:r>
          </a:p>
        </p:txBody>
      </p:sp>
      <p:sp>
        <p:nvSpPr>
          <p:cNvPr id="25" name="TextBox 24">
            <a:extLst>
              <a:ext uri="{FF2B5EF4-FFF2-40B4-BE49-F238E27FC236}">
                <a16:creationId xmlns:a16="http://schemas.microsoft.com/office/drawing/2014/main" id="{EDB9490F-C4FF-3066-2D12-3AA7DC3DF9F0}"/>
              </a:ext>
            </a:extLst>
          </p:cNvPr>
          <p:cNvSpPr txBox="1"/>
          <p:nvPr/>
        </p:nvSpPr>
        <p:spPr>
          <a:xfrm>
            <a:off x="2958860" y="1604513"/>
            <a:ext cx="5020574" cy="646331"/>
          </a:xfrm>
          <a:prstGeom prst="rect">
            <a:avLst/>
          </a:prstGeom>
          <a:noFill/>
        </p:spPr>
        <p:txBody>
          <a:bodyPr wrap="square" rtlCol="0">
            <a:spAutoFit/>
          </a:bodyPr>
          <a:lstStyle/>
          <a:p>
            <a:r>
              <a:rPr lang="en-US" dirty="0"/>
              <a:t>The claim has been approved, and reimbursement has been made to Robert Madden Industries.</a:t>
            </a:r>
          </a:p>
        </p:txBody>
      </p:sp>
      <p:sp>
        <p:nvSpPr>
          <p:cNvPr id="26" name="TextBox 25">
            <a:extLst>
              <a:ext uri="{FF2B5EF4-FFF2-40B4-BE49-F238E27FC236}">
                <a16:creationId xmlns:a16="http://schemas.microsoft.com/office/drawing/2014/main" id="{EFEF51FA-2388-8C33-D6D8-38D13ADA1A2B}"/>
              </a:ext>
            </a:extLst>
          </p:cNvPr>
          <p:cNvSpPr txBox="1"/>
          <p:nvPr/>
        </p:nvSpPr>
        <p:spPr>
          <a:xfrm>
            <a:off x="2958860" y="2395268"/>
            <a:ext cx="8646544" cy="646331"/>
          </a:xfrm>
          <a:prstGeom prst="rect">
            <a:avLst/>
          </a:prstGeom>
          <a:noFill/>
        </p:spPr>
        <p:txBody>
          <a:bodyPr wrap="square" rtlCol="0">
            <a:spAutoFit/>
          </a:bodyPr>
          <a:lstStyle/>
          <a:p>
            <a:r>
              <a:rPr lang="en-US" dirty="0"/>
              <a:t>The claim has been approved and waiting to be processed through the weekly payment cycle; (typical payment cycle = claims approved Thurs thru Wednesday are paid on Friday)</a:t>
            </a:r>
          </a:p>
        </p:txBody>
      </p:sp>
      <p:sp>
        <p:nvSpPr>
          <p:cNvPr id="27" name="TextBox 26">
            <a:extLst>
              <a:ext uri="{FF2B5EF4-FFF2-40B4-BE49-F238E27FC236}">
                <a16:creationId xmlns:a16="http://schemas.microsoft.com/office/drawing/2014/main" id="{95698C67-AD8D-1E50-3C91-0D4936B89B7E}"/>
              </a:ext>
            </a:extLst>
          </p:cNvPr>
          <p:cNvSpPr txBox="1"/>
          <p:nvPr/>
        </p:nvSpPr>
        <p:spPr>
          <a:xfrm>
            <a:off x="2958860" y="3343535"/>
            <a:ext cx="8646544" cy="369332"/>
          </a:xfrm>
          <a:prstGeom prst="rect">
            <a:avLst/>
          </a:prstGeom>
          <a:noFill/>
        </p:spPr>
        <p:txBody>
          <a:bodyPr wrap="square" rtlCol="0">
            <a:spAutoFit/>
          </a:bodyPr>
          <a:lstStyle/>
          <a:p>
            <a:r>
              <a:rPr lang="en-US" dirty="0"/>
              <a:t>The claim has been sent to either RMI or Carrier for review.</a:t>
            </a:r>
          </a:p>
        </p:txBody>
      </p:sp>
      <p:sp>
        <p:nvSpPr>
          <p:cNvPr id="30" name="TextBox 29">
            <a:extLst>
              <a:ext uri="{FF2B5EF4-FFF2-40B4-BE49-F238E27FC236}">
                <a16:creationId xmlns:a16="http://schemas.microsoft.com/office/drawing/2014/main" id="{44C037AF-E9D6-A23B-59EA-73A45850980B}"/>
              </a:ext>
            </a:extLst>
          </p:cNvPr>
          <p:cNvSpPr txBox="1"/>
          <p:nvPr/>
        </p:nvSpPr>
        <p:spPr>
          <a:xfrm>
            <a:off x="2958860" y="4168799"/>
            <a:ext cx="8646544" cy="369332"/>
          </a:xfrm>
          <a:prstGeom prst="rect">
            <a:avLst/>
          </a:prstGeom>
          <a:noFill/>
        </p:spPr>
        <p:txBody>
          <a:bodyPr wrap="square" rtlCol="0">
            <a:spAutoFit/>
          </a:bodyPr>
          <a:lstStyle/>
          <a:p>
            <a:r>
              <a:rPr lang="en-US" dirty="0"/>
              <a:t>The claim did not meet all system (policy) validations or lacked the required information.</a:t>
            </a:r>
          </a:p>
        </p:txBody>
      </p:sp>
      <p:sp>
        <p:nvSpPr>
          <p:cNvPr id="31" name="TextBox 30">
            <a:extLst>
              <a:ext uri="{FF2B5EF4-FFF2-40B4-BE49-F238E27FC236}">
                <a16:creationId xmlns:a16="http://schemas.microsoft.com/office/drawing/2014/main" id="{00AB0964-1CBA-EB32-06D5-CBC784B52D24}"/>
              </a:ext>
            </a:extLst>
          </p:cNvPr>
          <p:cNvSpPr txBox="1"/>
          <p:nvPr/>
        </p:nvSpPr>
        <p:spPr>
          <a:xfrm>
            <a:off x="2930104" y="4988311"/>
            <a:ext cx="8646544" cy="369332"/>
          </a:xfrm>
          <a:prstGeom prst="rect">
            <a:avLst/>
          </a:prstGeom>
          <a:noFill/>
        </p:spPr>
        <p:txBody>
          <a:bodyPr wrap="square" rtlCol="0">
            <a:spAutoFit/>
          </a:bodyPr>
          <a:lstStyle/>
          <a:p>
            <a:r>
              <a:rPr lang="en-US" dirty="0"/>
              <a:t>The rejected claim has been resubmitted on a different claim number.</a:t>
            </a:r>
          </a:p>
        </p:txBody>
      </p:sp>
      <p:sp>
        <p:nvSpPr>
          <p:cNvPr id="32" name="TextBox 31">
            <a:extLst>
              <a:ext uri="{FF2B5EF4-FFF2-40B4-BE49-F238E27FC236}">
                <a16:creationId xmlns:a16="http://schemas.microsoft.com/office/drawing/2014/main" id="{E86123DA-7601-28D1-6C66-24050757D40D}"/>
              </a:ext>
            </a:extLst>
          </p:cNvPr>
          <p:cNvSpPr txBox="1"/>
          <p:nvPr/>
        </p:nvSpPr>
        <p:spPr>
          <a:xfrm>
            <a:off x="2958860" y="5812622"/>
            <a:ext cx="8646544" cy="369332"/>
          </a:xfrm>
          <a:prstGeom prst="rect">
            <a:avLst/>
          </a:prstGeom>
          <a:noFill/>
        </p:spPr>
        <p:txBody>
          <a:bodyPr wrap="square" rtlCol="0">
            <a:spAutoFit/>
          </a:bodyPr>
          <a:lstStyle/>
          <a:p>
            <a:r>
              <a:rPr lang="en-US" dirty="0"/>
              <a:t>The claim has been started by the dealer or RMI but has yet to be submitted.</a:t>
            </a:r>
          </a:p>
        </p:txBody>
      </p:sp>
    </p:spTree>
    <p:extLst>
      <p:ext uri="{BB962C8B-B14F-4D97-AF65-F5344CB8AC3E}">
        <p14:creationId xmlns:p14="http://schemas.microsoft.com/office/powerpoint/2010/main" val="413227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960074"/>
            <a:ext cx="6949297" cy="553998"/>
          </a:xfrm>
          <a:prstGeom prst="rect">
            <a:avLst/>
          </a:prstGeom>
          <a:noFill/>
        </p:spPr>
        <p:txBody>
          <a:bodyPr wrap="square" lIns="0" tIns="0" rIns="0" bIns="0" rtlCol="0">
            <a:spAutoFit/>
          </a:bodyPr>
          <a:lstStyle/>
          <a:p>
            <a:r>
              <a:rPr lang="cy-GB" sz="3600" dirty="0">
                <a:solidFill>
                  <a:srgbClr val="152C73"/>
                </a:solidFill>
                <a:latin typeface="+mj-lt"/>
              </a:rPr>
              <a:t>Claiming Tips and Best Practices</a:t>
            </a:r>
          </a:p>
        </p:txBody>
      </p:sp>
      <p:pic>
        <p:nvPicPr>
          <p:cNvPr id="24" name="Picture 23" descr="A red white and blue oval with black numbers&#10;&#10;Description automatically generated">
            <a:extLst>
              <a:ext uri="{FF2B5EF4-FFF2-40B4-BE49-F238E27FC236}">
                <a16:creationId xmlns:a16="http://schemas.microsoft.com/office/drawing/2014/main" id="{BCE8EA9F-CC67-5777-DF77-4949DD4D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
        <p:nvSpPr>
          <p:cNvPr id="15" name="TextBox 14">
            <a:extLst>
              <a:ext uri="{FF2B5EF4-FFF2-40B4-BE49-F238E27FC236}">
                <a16:creationId xmlns:a16="http://schemas.microsoft.com/office/drawing/2014/main" id="{CD990D83-9A96-A0ED-81DE-2ED77684DAB5}"/>
              </a:ext>
            </a:extLst>
          </p:cNvPr>
          <p:cNvSpPr txBox="1"/>
          <p:nvPr/>
        </p:nvSpPr>
        <p:spPr>
          <a:xfrm>
            <a:off x="486673" y="1621766"/>
            <a:ext cx="10477501" cy="24929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Make sure the required claim information is complete and accurate.</a:t>
            </a:r>
          </a:p>
          <a:p>
            <a:pPr marL="285750" indent="-285750">
              <a:lnSpc>
                <a:spcPct val="150000"/>
              </a:lnSpc>
              <a:buFont typeface="Arial" panose="020B0604020202020204" pitchFamily="34" charset="0"/>
              <a:buChar char="•"/>
            </a:pPr>
            <a:r>
              <a:rPr lang="en-US" sz="2400" dirty="0"/>
              <a:t>Use the entitlement screen to start the claiming process.</a:t>
            </a:r>
          </a:p>
          <a:p>
            <a:pPr marL="285750" indent="-285750">
              <a:lnSpc>
                <a:spcPct val="150000"/>
              </a:lnSpc>
              <a:buFont typeface="Arial" panose="020B0604020202020204" pitchFamily="34" charset="0"/>
              <a:buChar char="•"/>
            </a:pPr>
            <a:r>
              <a:rPr lang="en-US" sz="2400" dirty="0"/>
              <a:t>Claims should be submitted within 90 days of the repair date to avoid rejection.</a:t>
            </a:r>
          </a:p>
          <a:p>
            <a:pPr marL="285750" indent="-285750">
              <a:buFont typeface="Arial" panose="020B0604020202020204" pitchFamily="34" charset="0"/>
              <a:buChar char="•"/>
            </a:pPr>
            <a:r>
              <a:rPr lang="en-US" sz="2400" dirty="0"/>
              <a:t>Add claim comments to communicate relevant information or unusual circumstances.</a:t>
            </a:r>
          </a:p>
        </p:txBody>
      </p:sp>
    </p:spTree>
    <p:extLst>
      <p:ext uri="{BB962C8B-B14F-4D97-AF65-F5344CB8AC3E}">
        <p14:creationId xmlns:p14="http://schemas.microsoft.com/office/powerpoint/2010/main" val="3106762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960074"/>
            <a:ext cx="6949297" cy="553998"/>
          </a:xfrm>
          <a:prstGeom prst="rect">
            <a:avLst/>
          </a:prstGeom>
          <a:noFill/>
        </p:spPr>
        <p:txBody>
          <a:bodyPr wrap="square" lIns="0" tIns="0" rIns="0" bIns="0" rtlCol="0">
            <a:spAutoFit/>
          </a:bodyPr>
          <a:lstStyle/>
          <a:p>
            <a:r>
              <a:rPr lang="cy-GB" sz="3600" dirty="0">
                <a:solidFill>
                  <a:srgbClr val="152C73"/>
                </a:solidFill>
                <a:latin typeface="+mj-lt"/>
              </a:rPr>
              <a:t>Accessory Claiming Guide</a:t>
            </a:r>
          </a:p>
        </p:txBody>
      </p:sp>
      <p:pic>
        <p:nvPicPr>
          <p:cNvPr id="24" name="Picture 23" descr="A red white and blue oval with black numbers&#10;&#10;Description automatically generated">
            <a:extLst>
              <a:ext uri="{FF2B5EF4-FFF2-40B4-BE49-F238E27FC236}">
                <a16:creationId xmlns:a16="http://schemas.microsoft.com/office/drawing/2014/main" id="{BCE8EA9F-CC67-5777-DF77-4949DD4D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pic>
        <p:nvPicPr>
          <p:cNvPr id="2" name="Picture 2" descr="C:\Users\ahs\Documents\SB manual\ACCESSORY CLAIMING GUIDE.PNG">
            <a:extLst>
              <a:ext uri="{FF2B5EF4-FFF2-40B4-BE49-F238E27FC236}">
                <a16:creationId xmlns:a16="http://schemas.microsoft.com/office/drawing/2014/main" id="{3BF4BF0A-DDF4-0709-EF13-65487786C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45" b="4661"/>
          <a:stretch/>
        </p:blipFill>
        <p:spPr bwMode="auto">
          <a:xfrm>
            <a:off x="1275273" y="1470908"/>
            <a:ext cx="8999558" cy="527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4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856559"/>
            <a:ext cx="6949297" cy="553998"/>
          </a:xfrm>
          <a:prstGeom prst="rect">
            <a:avLst/>
          </a:prstGeom>
          <a:noFill/>
        </p:spPr>
        <p:txBody>
          <a:bodyPr wrap="square" lIns="0" tIns="0" rIns="0" bIns="0" rtlCol="0">
            <a:spAutoFit/>
          </a:bodyPr>
          <a:lstStyle/>
          <a:p>
            <a:r>
              <a:rPr lang="cy-GB" sz="3600" dirty="0">
                <a:solidFill>
                  <a:srgbClr val="152C73"/>
                </a:solidFill>
                <a:latin typeface="+mj-lt"/>
              </a:rPr>
              <a:t>Product Registration</a:t>
            </a:r>
          </a:p>
        </p:txBody>
      </p:sp>
      <p:pic>
        <p:nvPicPr>
          <p:cNvPr id="24" name="Picture 23" descr="A red white and blue oval with black numbers&#10;&#10;Description automatically generated">
            <a:extLst>
              <a:ext uri="{FF2B5EF4-FFF2-40B4-BE49-F238E27FC236}">
                <a16:creationId xmlns:a16="http://schemas.microsoft.com/office/drawing/2014/main" id="{BCE8EA9F-CC67-5777-DF77-4949DD4D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
        <p:nvSpPr>
          <p:cNvPr id="3" name="TextBox 2">
            <a:extLst>
              <a:ext uri="{FF2B5EF4-FFF2-40B4-BE49-F238E27FC236}">
                <a16:creationId xmlns:a16="http://schemas.microsoft.com/office/drawing/2014/main" id="{7A89267C-38C8-CC49-3A89-AEA7A5358260}"/>
              </a:ext>
            </a:extLst>
          </p:cNvPr>
          <p:cNvSpPr txBox="1"/>
          <p:nvPr/>
        </p:nvSpPr>
        <p:spPr>
          <a:xfrm>
            <a:off x="486673" y="1518254"/>
            <a:ext cx="1060689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Registrations must be completed within 90 days of install for equipment to qualify for enhanced warranty.</a:t>
            </a:r>
          </a:p>
          <a:p>
            <a:endParaRPr lang="en-US" sz="2400" dirty="0"/>
          </a:p>
          <a:p>
            <a:pPr marL="285750" indent="-285750">
              <a:buFont typeface="Arial" panose="020B0604020202020204" pitchFamily="34" charset="0"/>
              <a:buChar char="•"/>
            </a:pPr>
            <a:r>
              <a:rPr lang="en-US" sz="2400" dirty="0"/>
              <a:t>Registrations submitted via the consumer websites will transfer to the Service Bench system soon after completion.</a:t>
            </a:r>
          </a:p>
          <a:p>
            <a:endParaRPr lang="en-US" sz="2400" dirty="0"/>
          </a:p>
          <a:p>
            <a:pPr marL="285750" indent="-285750">
              <a:buFont typeface="Arial" panose="020B0604020202020204" pitchFamily="34" charset="0"/>
              <a:buChar char="•"/>
            </a:pPr>
            <a:r>
              <a:rPr lang="en-US" sz="2400" dirty="0"/>
              <a:t>Changes within 90 days of registration can be made through the equipment consumer websites. Changes after 90 days of registration have to be submitted to the Warranty Administration group. Please provide all of the information necessary to make these corrections. </a:t>
            </a:r>
          </a:p>
          <a:p>
            <a:endParaRPr lang="en-US" sz="2400" dirty="0"/>
          </a:p>
          <a:p>
            <a:pPr marL="285750" indent="-285750">
              <a:buFont typeface="Arial" panose="020B0604020202020204" pitchFamily="34" charset="0"/>
              <a:buChar char="•"/>
            </a:pPr>
            <a:r>
              <a:rPr lang="en-US" sz="2400" dirty="0"/>
              <a:t>A registration will be created in Service Bench after the first claim or contract registration.</a:t>
            </a:r>
          </a:p>
        </p:txBody>
      </p:sp>
    </p:spTree>
    <p:extLst>
      <p:ext uri="{BB962C8B-B14F-4D97-AF65-F5344CB8AC3E}">
        <p14:creationId xmlns:p14="http://schemas.microsoft.com/office/powerpoint/2010/main" val="128483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1019475" y="941465"/>
            <a:ext cx="12457315" cy="553998"/>
          </a:xfrm>
          <a:prstGeom prst="rect">
            <a:avLst/>
          </a:prstGeom>
          <a:noFill/>
        </p:spPr>
        <p:txBody>
          <a:bodyPr wrap="square" lIns="0" tIns="0" rIns="0" bIns="0" rtlCol="0">
            <a:spAutoFit/>
          </a:bodyPr>
          <a:lstStyle/>
          <a:p>
            <a:pPr algn="ctr"/>
            <a:r>
              <a:rPr lang="cy-GB" sz="3600" dirty="0">
                <a:solidFill>
                  <a:srgbClr val="152C73"/>
                </a:solidFill>
                <a:latin typeface="+mj-lt"/>
              </a:rPr>
              <a:t>Creating &amp; Logging into your Service Bench Account</a:t>
            </a:r>
          </a:p>
        </p:txBody>
      </p:sp>
      <p:sp>
        <p:nvSpPr>
          <p:cNvPr id="9" name="TextBox 8">
            <a:extLst>
              <a:ext uri="{FF2B5EF4-FFF2-40B4-BE49-F238E27FC236}">
                <a16:creationId xmlns:a16="http://schemas.microsoft.com/office/drawing/2014/main" id="{EDE0A396-7490-BCBF-85E8-01A4922D2C3D}"/>
              </a:ext>
            </a:extLst>
          </p:cNvPr>
          <p:cNvSpPr txBox="1"/>
          <p:nvPr/>
        </p:nvSpPr>
        <p:spPr>
          <a:xfrm>
            <a:off x="426126" y="1600387"/>
            <a:ext cx="114696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Contact your Warranty Administrator, who will create your login credentials if you’ve never accessed Service Bench.</a:t>
            </a:r>
          </a:p>
          <a:p>
            <a:pPr marL="742950" lvl="1" indent="-285750">
              <a:buFont typeface="Arial" panose="020B0604020202020204" pitchFamily="34" charset="0"/>
              <a:buChar char="•"/>
            </a:pPr>
            <a:r>
              <a:rPr lang="en-US" dirty="0"/>
              <a:t>Central Texas: </a:t>
            </a:r>
            <a:r>
              <a:rPr lang="en-US" dirty="0">
                <a:hlinkClick r:id="rId2"/>
              </a:rPr>
              <a:t>Lisa.Rodriguez@rmadden.com</a:t>
            </a:r>
            <a:r>
              <a:rPr lang="en-US" dirty="0"/>
              <a:t> or 512.442.9000 ext. 7421</a:t>
            </a:r>
          </a:p>
          <a:p>
            <a:pPr marL="742950" lvl="1" indent="-285750">
              <a:buFont typeface="Arial" panose="020B0604020202020204" pitchFamily="34" charset="0"/>
              <a:buChar char="•"/>
            </a:pPr>
            <a:r>
              <a:rPr lang="en-US" dirty="0"/>
              <a:t>Central Texas: </a:t>
            </a:r>
            <a:r>
              <a:rPr lang="en-US" dirty="0">
                <a:hlinkClick r:id="rId3"/>
              </a:rPr>
              <a:t>Malissa.Howe@rmadden.com</a:t>
            </a:r>
            <a:r>
              <a:rPr lang="en-US" dirty="0"/>
              <a:t> or 512.442.9000 ext. 6433</a:t>
            </a:r>
          </a:p>
          <a:p>
            <a:pPr marL="742950" lvl="1" indent="-285750">
              <a:buFont typeface="Arial" panose="020B0604020202020204" pitchFamily="34" charset="0"/>
              <a:buChar char="•"/>
            </a:pPr>
            <a:r>
              <a:rPr lang="en-US" dirty="0"/>
              <a:t>San Antonio &amp; West Texas: </a:t>
            </a:r>
            <a:r>
              <a:rPr lang="en-US" dirty="0">
                <a:hlinkClick r:id="rId4"/>
              </a:rPr>
              <a:t>Ernestina.Mendez@rmadden.com</a:t>
            </a:r>
            <a:r>
              <a:rPr lang="en-US" dirty="0"/>
              <a:t> or 806.797.4251 ext. 1228</a:t>
            </a:r>
          </a:p>
        </p:txBody>
      </p:sp>
      <p:sp>
        <p:nvSpPr>
          <p:cNvPr id="10" name="TextBox 9">
            <a:extLst>
              <a:ext uri="{FF2B5EF4-FFF2-40B4-BE49-F238E27FC236}">
                <a16:creationId xmlns:a16="http://schemas.microsoft.com/office/drawing/2014/main" id="{39EF48B7-48C7-F42A-C36E-5FAE323F250E}"/>
              </a:ext>
            </a:extLst>
          </p:cNvPr>
          <p:cNvSpPr txBox="1"/>
          <p:nvPr/>
        </p:nvSpPr>
        <p:spPr>
          <a:xfrm>
            <a:off x="521018" y="3380762"/>
            <a:ext cx="10342486" cy="923330"/>
          </a:xfrm>
          <a:prstGeom prst="rect">
            <a:avLst/>
          </a:prstGeom>
          <a:noFill/>
        </p:spPr>
        <p:txBody>
          <a:bodyPr wrap="square" rtlCol="0">
            <a:spAutoFit/>
          </a:bodyPr>
          <a:lstStyle/>
          <a:p>
            <a:pPr marL="285750" indent="-285750">
              <a:buFont typeface="Arial" panose="020B0604020202020204" pitchFamily="34" charset="0"/>
              <a:buChar char="•"/>
            </a:pPr>
            <a:r>
              <a:rPr lang="en-US" dirty="0"/>
              <a:t>Once you have your login credentials, go to </a:t>
            </a:r>
            <a:r>
              <a:rPr lang="en-US" dirty="0">
                <a:hlinkClick r:id="rId5"/>
              </a:rPr>
              <a:t>Servicebench.com</a:t>
            </a:r>
            <a:endParaRPr lang="en-US" dirty="0"/>
          </a:p>
          <a:p>
            <a:pPr marL="285750" indent="-285750">
              <a:buFont typeface="Arial" panose="020B0604020202020204" pitchFamily="34" charset="0"/>
              <a:buChar char="•"/>
            </a:pPr>
            <a:r>
              <a:rPr lang="en-US" dirty="0"/>
              <a:t>Enter your Service Bench ID, User ID, and Password</a:t>
            </a:r>
          </a:p>
          <a:p>
            <a:pPr marL="285750" indent="-285750">
              <a:buFont typeface="Arial" panose="020B0604020202020204" pitchFamily="34" charset="0"/>
              <a:buChar char="•"/>
            </a:pPr>
            <a:endParaRPr lang="en-US" dirty="0"/>
          </a:p>
        </p:txBody>
      </p:sp>
      <p:pic>
        <p:nvPicPr>
          <p:cNvPr id="13" name="Picture 12" descr="A screenshot of a login form&#10;&#10;Description automatically generated">
            <a:extLst>
              <a:ext uri="{FF2B5EF4-FFF2-40B4-BE49-F238E27FC236}">
                <a16:creationId xmlns:a16="http://schemas.microsoft.com/office/drawing/2014/main" id="{4E849E29-F4FC-3328-7CA7-4869F40508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5013" y="3011981"/>
            <a:ext cx="2739100" cy="3535350"/>
          </a:xfrm>
          <a:prstGeom prst="rect">
            <a:avLst/>
          </a:prstGeom>
        </p:spPr>
      </p:pic>
      <p:pic>
        <p:nvPicPr>
          <p:cNvPr id="15" name="Picture 14" descr="A red white and blue oval with black numbers&#10;&#10;Description automatically generated">
            <a:extLst>
              <a:ext uri="{FF2B5EF4-FFF2-40B4-BE49-F238E27FC236}">
                <a16:creationId xmlns:a16="http://schemas.microsoft.com/office/drawing/2014/main" id="{4D0EC691-6B1E-A567-DB2D-988FFC29DC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0849" y="5495026"/>
            <a:ext cx="1564976" cy="1173734"/>
          </a:xfrm>
          <a:prstGeom prst="rect">
            <a:avLst/>
          </a:prstGeom>
        </p:spPr>
      </p:pic>
    </p:spTree>
    <p:extLst>
      <p:ext uri="{BB962C8B-B14F-4D97-AF65-F5344CB8AC3E}">
        <p14:creationId xmlns:p14="http://schemas.microsoft.com/office/powerpoint/2010/main" val="183298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3" name="Picture 2">
            <a:extLst>
              <a:ext uri="{FF2B5EF4-FFF2-40B4-BE49-F238E27FC236}">
                <a16:creationId xmlns:a16="http://schemas.microsoft.com/office/drawing/2014/main" id="{8B3D2ADE-567D-B450-00EF-338CD6539799}"/>
              </a:ext>
            </a:extLst>
          </p:cNvPr>
          <p:cNvPicPr>
            <a:picLocks noChangeAspect="1"/>
          </p:cNvPicPr>
          <p:nvPr/>
        </p:nvPicPr>
        <p:blipFill>
          <a:blip r:embed="rId2"/>
          <a:stretch>
            <a:fillRect/>
          </a:stretch>
        </p:blipFill>
        <p:spPr>
          <a:xfrm>
            <a:off x="322054" y="1990389"/>
            <a:ext cx="11013056" cy="4758828"/>
          </a:xfrm>
          <a:prstGeom prst="rect">
            <a:avLst/>
          </a:prstGeom>
        </p:spPr>
      </p:pic>
      <p:sp>
        <p:nvSpPr>
          <p:cNvPr id="12" name="TextBox 11">
            <a:extLst>
              <a:ext uri="{FF2B5EF4-FFF2-40B4-BE49-F238E27FC236}">
                <a16:creationId xmlns:a16="http://schemas.microsoft.com/office/drawing/2014/main" id="{9FB651C7-FA89-51EC-9F6D-67B40A290588}"/>
              </a:ext>
            </a:extLst>
          </p:cNvPr>
          <p:cNvSpPr txBox="1"/>
          <p:nvPr/>
        </p:nvSpPr>
        <p:spPr>
          <a:xfrm>
            <a:off x="322054" y="5910948"/>
            <a:ext cx="3427561" cy="369332"/>
          </a:xfrm>
          <a:prstGeom prst="rect">
            <a:avLst/>
          </a:prstGeom>
          <a:noFill/>
        </p:spPr>
        <p:txBody>
          <a:bodyPr wrap="square" rtlCol="0">
            <a:spAutoFit/>
          </a:bodyPr>
          <a:lstStyle/>
          <a:p>
            <a:r>
              <a:rPr lang="en-US" b="1" dirty="0">
                <a:solidFill>
                  <a:srgbClr val="FF0000"/>
                </a:solidFill>
              </a:rPr>
              <a:t>Click Entitlement/Check Warranty</a:t>
            </a:r>
          </a:p>
        </p:txBody>
      </p:sp>
      <p:sp>
        <p:nvSpPr>
          <p:cNvPr id="24" name="TextBox 23">
            <a:extLst>
              <a:ext uri="{FF2B5EF4-FFF2-40B4-BE49-F238E27FC236}">
                <a16:creationId xmlns:a16="http://schemas.microsoft.com/office/drawing/2014/main" id="{E625EF92-9234-00BB-EAD2-E33B954C11B1}"/>
              </a:ext>
            </a:extLst>
          </p:cNvPr>
          <p:cNvSpPr txBox="1"/>
          <p:nvPr/>
        </p:nvSpPr>
        <p:spPr>
          <a:xfrm>
            <a:off x="-2572230" y="947052"/>
            <a:ext cx="12457315" cy="553998"/>
          </a:xfrm>
          <a:prstGeom prst="rect">
            <a:avLst/>
          </a:prstGeom>
          <a:noFill/>
        </p:spPr>
        <p:txBody>
          <a:bodyPr wrap="square" lIns="0" tIns="0" rIns="0" bIns="0" rtlCol="0">
            <a:spAutoFit/>
          </a:bodyPr>
          <a:lstStyle/>
          <a:p>
            <a:pPr algn="ctr"/>
            <a:r>
              <a:rPr lang="cy-GB" sz="3600" dirty="0">
                <a:solidFill>
                  <a:srgbClr val="152C73"/>
                </a:solidFill>
                <a:latin typeface="+mj-lt"/>
              </a:rPr>
              <a:t>Checking Equipment Warranty Status</a:t>
            </a:r>
          </a:p>
        </p:txBody>
      </p:sp>
      <p:sp>
        <p:nvSpPr>
          <p:cNvPr id="26" name="TextBox 25">
            <a:extLst>
              <a:ext uri="{FF2B5EF4-FFF2-40B4-BE49-F238E27FC236}">
                <a16:creationId xmlns:a16="http://schemas.microsoft.com/office/drawing/2014/main" id="{05043BD4-344C-87B7-9C07-B9B0C1763571}"/>
              </a:ext>
            </a:extLst>
          </p:cNvPr>
          <p:cNvSpPr txBox="1"/>
          <p:nvPr/>
        </p:nvSpPr>
        <p:spPr>
          <a:xfrm>
            <a:off x="322054" y="1481828"/>
            <a:ext cx="1165586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Once logged in, select Entitlement/Check Warranty from the Quick Links on the homepage</a:t>
            </a:r>
          </a:p>
        </p:txBody>
      </p:sp>
      <p:cxnSp>
        <p:nvCxnSpPr>
          <p:cNvPr id="28" name="Straight Arrow Connector 27">
            <a:extLst>
              <a:ext uri="{FF2B5EF4-FFF2-40B4-BE49-F238E27FC236}">
                <a16:creationId xmlns:a16="http://schemas.microsoft.com/office/drawing/2014/main" id="{5F258C25-BC74-C4A8-6A8D-3D8006EFF0E1}"/>
              </a:ext>
            </a:extLst>
          </p:cNvPr>
          <p:cNvCxnSpPr>
            <a:cxnSpLocks/>
          </p:cNvCxnSpPr>
          <p:nvPr/>
        </p:nvCxnSpPr>
        <p:spPr>
          <a:xfrm flipV="1">
            <a:off x="1691489" y="5350231"/>
            <a:ext cx="0" cy="5607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18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2389698" y="909573"/>
            <a:ext cx="12457315" cy="553998"/>
          </a:xfrm>
          <a:prstGeom prst="rect">
            <a:avLst/>
          </a:prstGeom>
          <a:noFill/>
        </p:spPr>
        <p:txBody>
          <a:bodyPr wrap="square" lIns="0" tIns="0" rIns="0" bIns="0" rtlCol="0">
            <a:spAutoFit/>
          </a:bodyPr>
          <a:lstStyle/>
          <a:p>
            <a:pPr algn="ctr"/>
            <a:r>
              <a:rPr lang="cy-GB" sz="3600" dirty="0">
                <a:solidFill>
                  <a:srgbClr val="152C73"/>
                </a:solidFill>
                <a:latin typeface="+mj-lt"/>
              </a:rPr>
              <a:t>Checking Equipment Warranty Status</a:t>
            </a:r>
          </a:p>
        </p:txBody>
      </p:sp>
      <p:pic>
        <p:nvPicPr>
          <p:cNvPr id="9" name="Picture 8">
            <a:extLst>
              <a:ext uri="{FF2B5EF4-FFF2-40B4-BE49-F238E27FC236}">
                <a16:creationId xmlns:a16="http://schemas.microsoft.com/office/drawing/2014/main" id="{A5BC882B-9AA0-3D98-8C00-7E912C416586}"/>
              </a:ext>
            </a:extLst>
          </p:cNvPr>
          <p:cNvPicPr>
            <a:picLocks noChangeAspect="1"/>
          </p:cNvPicPr>
          <p:nvPr/>
        </p:nvPicPr>
        <p:blipFill>
          <a:blip r:embed="rId2"/>
          <a:stretch>
            <a:fillRect/>
          </a:stretch>
        </p:blipFill>
        <p:spPr>
          <a:xfrm>
            <a:off x="608824" y="1528930"/>
            <a:ext cx="3001532" cy="5103844"/>
          </a:xfrm>
          <a:prstGeom prst="rect">
            <a:avLst/>
          </a:prstGeom>
        </p:spPr>
      </p:pic>
      <p:sp>
        <p:nvSpPr>
          <p:cNvPr id="10" name="TextBox 9">
            <a:extLst>
              <a:ext uri="{FF2B5EF4-FFF2-40B4-BE49-F238E27FC236}">
                <a16:creationId xmlns:a16="http://schemas.microsoft.com/office/drawing/2014/main" id="{7903961B-481C-14E1-9898-75334C68D318}"/>
              </a:ext>
            </a:extLst>
          </p:cNvPr>
          <p:cNvSpPr txBox="1"/>
          <p:nvPr/>
        </p:nvSpPr>
        <p:spPr>
          <a:xfrm>
            <a:off x="4518101" y="1807124"/>
            <a:ext cx="5469148"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Enter Product Serial Number</a:t>
            </a:r>
          </a:p>
          <a:p>
            <a:pPr marL="742950" lvl="1" indent="-285750">
              <a:buFont typeface="Arial" panose="020B0604020202020204" pitchFamily="34" charset="0"/>
              <a:buChar char="•"/>
            </a:pPr>
            <a:r>
              <a:rPr lang="en-US" sz="2400" dirty="0"/>
              <a:t>Do not enter the model number</a:t>
            </a:r>
          </a:p>
        </p:txBody>
      </p:sp>
      <p:sp>
        <p:nvSpPr>
          <p:cNvPr id="17" name="TextBox 16">
            <a:extLst>
              <a:ext uri="{FF2B5EF4-FFF2-40B4-BE49-F238E27FC236}">
                <a16:creationId xmlns:a16="http://schemas.microsoft.com/office/drawing/2014/main" id="{D9905A74-C9E2-95AB-2D25-67BE4AEA6878}"/>
              </a:ext>
            </a:extLst>
          </p:cNvPr>
          <p:cNvSpPr txBox="1"/>
          <p:nvPr/>
        </p:nvSpPr>
        <p:spPr>
          <a:xfrm>
            <a:off x="4598469" y="4351188"/>
            <a:ext cx="5469148"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After entering your serial number, click “Search Entitlement” or hit enter.</a:t>
            </a:r>
          </a:p>
        </p:txBody>
      </p:sp>
      <p:cxnSp>
        <p:nvCxnSpPr>
          <p:cNvPr id="18" name="Straight Arrow Connector 17">
            <a:extLst>
              <a:ext uri="{FF2B5EF4-FFF2-40B4-BE49-F238E27FC236}">
                <a16:creationId xmlns:a16="http://schemas.microsoft.com/office/drawing/2014/main" id="{7B6197F6-9782-F6DD-32C5-0E529489CD7F}"/>
              </a:ext>
            </a:extLst>
          </p:cNvPr>
          <p:cNvCxnSpPr>
            <a:cxnSpLocks/>
          </p:cNvCxnSpPr>
          <p:nvPr/>
        </p:nvCxnSpPr>
        <p:spPr>
          <a:xfrm flipH="1">
            <a:off x="1651247" y="4659588"/>
            <a:ext cx="2947222" cy="16790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red white and blue oval with black numbers&#10;&#10;Description automatically generated">
            <a:extLst>
              <a:ext uri="{FF2B5EF4-FFF2-40B4-BE49-F238E27FC236}">
                <a16:creationId xmlns:a16="http://schemas.microsoft.com/office/drawing/2014/main" id="{9D0D68F7-EBDE-CD0F-94C1-731DA3D8F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849" y="5495026"/>
            <a:ext cx="1564976" cy="1173734"/>
          </a:xfrm>
          <a:prstGeom prst="rect">
            <a:avLst/>
          </a:prstGeom>
        </p:spPr>
      </p:pic>
      <p:cxnSp>
        <p:nvCxnSpPr>
          <p:cNvPr id="22" name="Straight Arrow Connector 21">
            <a:extLst>
              <a:ext uri="{FF2B5EF4-FFF2-40B4-BE49-F238E27FC236}">
                <a16:creationId xmlns:a16="http://schemas.microsoft.com/office/drawing/2014/main" id="{1045C1ED-C1B3-9FCC-2E2B-958E44E90907}"/>
              </a:ext>
            </a:extLst>
          </p:cNvPr>
          <p:cNvCxnSpPr>
            <a:cxnSpLocks/>
          </p:cNvCxnSpPr>
          <p:nvPr/>
        </p:nvCxnSpPr>
        <p:spPr>
          <a:xfrm flipH="1">
            <a:off x="3258900" y="2198412"/>
            <a:ext cx="138412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70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2389698" y="903972"/>
            <a:ext cx="12457315" cy="553998"/>
          </a:xfrm>
          <a:prstGeom prst="rect">
            <a:avLst/>
          </a:prstGeom>
          <a:noFill/>
        </p:spPr>
        <p:txBody>
          <a:bodyPr wrap="square" lIns="0" tIns="0" rIns="0" bIns="0" rtlCol="0">
            <a:spAutoFit/>
          </a:bodyPr>
          <a:lstStyle/>
          <a:p>
            <a:pPr algn="ctr"/>
            <a:r>
              <a:rPr lang="cy-GB" sz="3600" dirty="0">
                <a:solidFill>
                  <a:srgbClr val="152C73"/>
                </a:solidFill>
                <a:latin typeface="+mj-lt"/>
              </a:rPr>
              <a:t>Checking Equipment Warranty Status</a:t>
            </a:r>
          </a:p>
        </p:txBody>
      </p:sp>
      <p:pic>
        <p:nvPicPr>
          <p:cNvPr id="20" name="Picture 19" descr="A red white and blue oval with black numbers&#10;&#10;Description automatically generated">
            <a:extLst>
              <a:ext uri="{FF2B5EF4-FFF2-40B4-BE49-F238E27FC236}">
                <a16:creationId xmlns:a16="http://schemas.microsoft.com/office/drawing/2014/main" id="{9D0D68F7-EBDE-CD0F-94C1-731DA3D8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pic>
        <p:nvPicPr>
          <p:cNvPr id="13" name="Picture 12">
            <a:extLst>
              <a:ext uri="{FF2B5EF4-FFF2-40B4-BE49-F238E27FC236}">
                <a16:creationId xmlns:a16="http://schemas.microsoft.com/office/drawing/2014/main" id="{80C1E6E1-9802-4DAD-E621-F0653334875F}"/>
              </a:ext>
            </a:extLst>
          </p:cNvPr>
          <p:cNvPicPr>
            <a:picLocks noChangeAspect="1"/>
          </p:cNvPicPr>
          <p:nvPr/>
        </p:nvPicPr>
        <p:blipFill>
          <a:blip r:embed="rId3"/>
          <a:stretch>
            <a:fillRect/>
          </a:stretch>
        </p:blipFill>
        <p:spPr>
          <a:xfrm>
            <a:off x="1839500" y="2197806"/>
            <a:ext cx="8513000" cy="3620264"/>
          </a:xfrm>
          <a:prstGeom prst="rect">
            <a:avLst/>
          </a:prstGeom>
        </p:spPr>
      </p:pic>
      <p:sp>
        <p:nvSpPr>
          <p:cNvPr id="14" name="TextBox 13">
            <a:extLst>
              <a:ext uri="{FF2B5EF4-FFF2-40B4-BE49-F238E27FC236}">
                <a16:creationId xmlns:a16="http://schemas.microsoft.com/office/drawing/2014/main" id="{14A7321A-BBCE-8E0E-051F-91CADF580B38}"/>
              </a:ext>
            </a:extLst>
          </p:cNvPr>
          <p:cNvSpPr txBox="1"/>
          <p:nvPr/>
        </p:nvSpPr>
        <p:spPr>
          <a:xfrm>
            <a:off x="381740" y="1352049"/>
            <a:ext cx="1165586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Once the serial number search returns, you’ll have access Model &amp; Serial number, Homeowner information, Install Date, and Warranty Information.</a:t>
            </a:r>
          </a:p>
        </p:txBody>
      </p:sp>
      <p:sp>
        <p:nvSpPr>
          <p:cNvPr id="15" name="TextBox 14">
            <a:extLst>
              <a:ext uri="{FF2B5EF4-FFF2-40B4-BE49-F238E27FC236}">
                <a16:creationId xmlns:a16="http://schemas.microsoft.com/office/drawing/2014/main" id="{BB3282E0-F602-14C1-27E0-A32E39BFCC00}"/>
              </a:ext>
            </a:extLst>
          </p:cNvPr>
          <p:cNvSpPr txBox="1"/>
          <p:nvPr/>
        </p:nvSpPr>
        <p:spPr>
          <a:xfrm>
            <a:off x="97658" y="2450600"/>
            <a:ext cx="1447061" cy="307777"/>
          </a:xfrm>
          <a:prstGeom prst="rect">
            <a:avLst/>
          </a:prstGeom>
          <a:noFill/>
        </p:spPr>
        <p:txBody>
          <a:bodyPr wrap="square" rtlCol="0">
            <a:spAutoFit/>
          </a:bodyPr>
          <a:lstStyle/>
          <a:p>
            <a:r>
              <a:rPr lang="en-US" sz="1400" dirty="0">
                <a:solidFill>
                  <a:srgbClr val="FF0000"/>
                </a:solidFill>
              </a:rPr>
              <a:t>Model Number</a:t>
            </a:r>
          </a:p>
        </p:txBody>
      </p:sp>
      <p:cxnSp>
        <p:nvCxnSpPr>
          <p:cNvPr id="16" name="Straight Arrow Connector 15">
            <a:extLst>
              <a:ext uri="{FF2B5EF4-FFF2-40B4-BE49-F238E27FC236}">
                <a16:creationId xmlns:a16="http://schemas.microsoft.com/office/drawing/2014/main" id="{F3B92481-6AF9-3389-D5E0-3C50535FA375}"/>
              </a:ext>
            </a:extLst>
          </p:cNvPr>
          <p:cNvCxnSpPr>
            <a:cxnSpLocks/>
          </p:cNvCxnSpPr>
          <p:nvPr/>
        </p:nvCxnSpPr>
        <p:spPr>
          <a:xfrm>
            <a:off x="1350201" y="2633728"/>
            <a:ext cx="3994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5F50D97-6055-306F-E959-41AB1833B7DC}"/>
              </a:ext>
            </a:extLst>
          </p:cNvPr>
          <p:cNvSpPr txBox="1"/>
          <p:nvPr/>
        </p:nvSpPr>
        <p:spPr>
          <a:xfrm>
            <a:off x="99132" y="2736170"/>
            <a:ext cx="1447061" cy="307777"/>
          </a:xfrm>
          <a:prstGeom prst="rect">
            <a:avLst/>
          </a:prstGeom>
          <a:noFill/>
        </p:spPr>
        <p:txBody>
          <a:bodyPr wrap="square" rtlCol="0">
            <a:spAutoFit/>
          </a:bodyPr>
          <a:lstStyle/>
          <a:p>
            <a:r>
              <a:rPr lang="en-US" sz="1400" dirty="0">
                <a:solidFill>
                  <a:srgbClr val="FF0000"/>
                </a:solidFill>
              </a:rPr>
              <a:t>Serial Number</a:t>
            </a:r>
          </a:p>
        </p:txBody>
      </p:sp>
      <p:cxnSp>
        <p:nvCxnSpPr>
          <p:cNvPr id="22" name="Straight Arrow Connector 21">
            <a:extLst>
              <a:ext uri="{FF2B5EF4-FFF2-40B4-BE49-F238E27FC236}">
                <a16:creationId xmlns:a16="http://schemas.microsoft.com/office/drawing/2014/main" id="{6261971C-481B-968C-2C34-1368BFAEA4A6}"/>
              </a:ext>
            </a:extLst>
          </p:cNvPr>
          <p:cNvCxnSpPr>
            <a:cxnSpLocks/>
          </p:cNvCxnSpPr>
          <p:nvPr/>
        </p:nvCxnSpPr>
        <p:spPr>
          <a:xfrm>
            <a:off x="1351675" y="2919298"/>
            <a:ext cx="3994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BF3A875-28D9-CEB9-20B6-AFB226CF5585}"/>
              </a:ext>
            </a:extLst>
          </p:cNvPr>
          <p:cNvSpPr txBox="1"/>
          <p:nvPr/>
        </p:nvSpPr>
        <p:spPr>
          <a:xfrm>
            <a:off x="100615" y="3758586"/>
            <a:ext cx="1447061" cy="307777"/>
          </a:xfrm>
          <a:prstGeom prst="rect">
            <a:avLst/>
          </a:prstGeom>
          <a:noFill/>
        </p:spPr>
        <p:txBody>
          <a:bodyPr wrap="square" rtlCol="0">
            <a:spAutoFit/>
          </a:bodyPr>
          <a:lstStyle/>
          <a:p>
            <a:r>
              <a:rPr lang="en-US" sz="1400" dirty="0">
                <a:solidFill>
                  <a:srgbClr val="FF0000"/>
                </a:solidFill>
              </a:rPr>
              <a:t>Install Date</a:t>
            </a:r>
          </a:p>
        </p:txBody>
      </p:sp>
      <p:cxnSp>
        <p:nvCxnSpPr>
          <p:cNvPr id="25" name="Straight Arrow Connector 24">
            <a:extLst>
              <a:ext uri="{FF2B5EF4-FFF2-40B4-BE49-F238E27FC236}">
                <a16:creationId xmlns:a16="http://schemas.microsoft.com/office/drawing/2014/main" id="{543EB3B0-ACA4-9625-585E-C7F705CC155A}"/>
              </a:ext>
            </a:extLst>
          </p:cNvPr>
          <p:cNvCxnSpPr>
            <a:cxnSpLocks/>
          </p:cNvCxnSpPr>
          <p:nvPr/>
        </p:nvCxnSpPr>
        <p:spPr>
          <a:xfrm>
            <a:off x="1118586" y="3941714"/>
            <a:ext cx="6340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E7798449-3D89-BFF5-FB7D-B9B53DB85592}"/>
              </a:ext>
            </a:extLst>
          </p:cNvPr>
          <p:cNvPicPr>
            <a:picLocks noChangeAspect="1"/>
          </p:cNvPicPr>
          <p:nvPr/>
        </p:nvPicPr>
        <p:blipFill>
          <a:blip r:embed="rId4"/>
          <a:stretch>
            <a:fillRect/>
          </a:stretch>
        </p:blipFill>
        <p:spPr>
          <a:xfrm>
            <a:off x="1904614" y="5823751"/>
            <a:ext cx="8419130" cy="983220"/>
          </a:xfrm>
          <a:prstGeom prst="rect">
            <a:avLst/>
          </a:prstGeom>
        </p:spPr>
      </p:pic>
      <p:sp>
        <p:nvSpPr>
          <p:cNvPr id="29" name="TextBox 28">
            <a:extLst>
              <a:ext uri="{FF2B5EF4-FFF2-40B4-BE49-F238E27FC236}">
                <a16:creationId xmlns:a16="http://schemas.microsoft.com/office/drawing/2014/main" id="{40B8732F-2E06-2B04-5505-B23D20695946}"/>
              </a:ext>
            </a:extLst>
          </p:cNvPr>
          <p:cNvSpPr txBox="1"/>
          <p:nvPr/>
        </p:nvSpPr>
        <p:spPr>
          <a:xfrm>
            <a:off x="104361" y="6145540"/>
            <a:ext cx="1447061" cy="523220"/>
          </a:xfrm>
          <a:prstGeom prst="rect">
            <a:avLst/>
          </a:prstGeom>
          <a:noFill/>
        </p:spPr>
        <p:txBody>
          <a:bodyPr wrap="square" rtlCol="0">
            <a:spAutoFit/>
          </a:bodyPr>
          <a:lstStyle/>
          <a:p>
            <a:r>
              <a:rPr lang="en-US" sz="1400" dirty="0">
                <a:solidFill>
                  <a:srgbClr val="FF0000"/>
                </a:solidFill>
              </a:rPr>
              <a:t>Warranty Information</a:t>
            </a:r>
          </a:p>
        </p:txBody>
      </p:sp>
      <p:cxnSp>
        <p:nvCxnSpPr>
          <p:cNvPr id="30" name="Straight Arrow Connector 29">
            <a:extLst>
              <a:ext uri="{FF2B5EF4-FFF2-40B4-BE49-F238E27FC236}">
                <a16:creationId xmlns:a16="http://schemas.microsoft.com/office/drawing/2014/main" id="{28CBE6D8-DC8C-877F-E4E1-F5334B84614A}"/>
              </a:ext>
            </a:extLst>
          </p:cNvPr>
          <p:cNvCxnSpPr>
            <a:cxnSpLocks/>
          </p:cNvCxnSpPr>
          <p:nvPr/>
        </p:nvCxnSpPr>
        <p:spPr>
          <a:xfrm>
            <a:off x="1120064" y="6357928"/>
            <a:ext cx="6340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86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2389698" y="903972"/>
            <a:ext cx="12457315" cy="553998"/>
          </a:xfrm>
          <a:prstGeom prst="rect">
            <a:avLst/>
          </a:prstGeom>
          <a:noFill/>
        </p:spPr>
        <p:txBody>
          <a:bodyPr wrap="square" lIns="0" tIns="0" rIns="0" bIns="0" rtlCol="0">
            <a:spAutoFit/>
          </a:bodyPr>
          <a:lstStyle/>
          <a:p>
            <a:pPr algn="ctr"/>
            <a:r>
              <a:rPr lang="cy-GB" sz="3600" dirty="0">
                <a:solidFill>
                  <a:srgbClr val="152C73"/>
                </a:solidFill>
                <a:latin typeface="+mj-lt"/>
              </a:rPr>
              <a:t>Checking Equipment Warranty Status</a:t>
            </a:r>
          </a:p>
        </p:txBody>
      </p:sp>
      <p:pic>
        <p:nvPicPr>
          <p:cNvPr id="20" name="Picture 19" descr="A red white and blue oval with black numbers&#10;&#10;Description automatically generated">
            <a:extLst>
              <a:ext uri="{FF2B5EF4-FFF2-40B4-BE49-F238E27FC236}">
                <a16:creationId xmlns:a16="http://schemas.microsoft.com/office/drawing/2014/main" id="{9D0D68F7-EBDE-CD0F-94C1-731DA3D8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
        <p:nvSpPr>
          <p:cNvPr id="14" name="TextBox 13">
            <a:extLst>
              <a:ext uri="{FF2B5EF4-FFF2-40B4-BE49-F238E27FC236}">
                <a16:creationId xmlns:a16="http://schemas.microsoft.com/office/drawing/2014/main" id="{14A7321A-BBCE-8E0E-051F-91CADF580B38}"/>
              </a:ext>
            </a:extLst>
          </p:cNvPr>
          <p:cNvSpPr txBox="1"/>
          <p:nvPr/>
        </p:nvSpPr>
        <p:spPr>
          <a:xfrm>
            <a:off x="381740" y="1449707"/>
            <a:ext cx="1165586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If the Serial Number is not registered, you must enter an Install Date and Application Type.</a:t>
            </a:r>
          </a:p>
        </p:txBody>
      </p:sp>
      <p:pic>
        <p:nvPicPr>
          <p:cNvPr id="10" name="Picture 9">
            <a:extLst>
              <a:ext uri="{FF2B5EF4-FFF2-40B4-BE49-F238E27FC236}">
                <a16:creationId xmlns:a16="http://schemas.microsoft.com/office/drawing/2014/main" id="{75F30B12-B330-D79C-A334-812E89195839}"/>
              </a:ext>
            </a:extLst>
          </p:cNvPr>
          <p:cNvPicPr>
            <a:picLocks noChangeAspect="1"/>
          </p:cNvPicPr>
          <p:nvPr/>
        </p:nvPicPr>
        <p:blipFill>
          <a:blip r:embed="rId3"/>
          <a:stretch>
            <a:fillRect/>
          </a:stretch>
        </p:blipFill>
        <p:spPr>
          <a:xfrm>
            <a:off x="3339349" y="2114353"/>
            <a:ext cx="3915321" cy="4467849"/>
          </a:xfrm>
          <a:prstGeom prst="rect">
            <a:avLst/>
          </a:prstGeom>
        </p:spPr>
      </p:pic>
      <p:sp>
        <p:nvSpPr>
          <p:cNvPr id="11" name="TextBox 10">
            <a:extLst>
              <a:ext uri="{FF2B5EF4-FFF2-40B4-BE49-F238E27FC236}">
                <a16:creationId xmlns:a16="http://schemas.microsoft.com/office/drawing/2014/main" id="{BF40F79D-E197-CE89-2055-8E5E35E1AC87}"/>
              </a:ext>
            </a:extLst>
          </p:cNvPr>
          <p:cNvSpPr txBox="1"/>
          <p:nvPr/>
        </p:nvSpPr>
        <p:spPr>
          <a:xfrm>
            <a:off x="1083076" y="5655129"/>
            <a:ext cx="1447061" cy="307777"/>
          </a:xfrm>
          <a:prstGeom prst="rect">
            <a:avLst/>
          </a:prstGeom>
          <a:noFill/>
        </p:spPr>
        <p:txBody>
          <a:bodyPr wrap="square" rtlCol="0">
            <a:spAutoFit/>
          </a:bodyPr>
          <a:lstStyle/>
          <a:p>
            <a:r>
              <a:rPr lang="en-US" sz="1400" dirty="0">
                <a:solidFill>
                  <a:srgbClr val="FF0000"/>
                </a:solidFill>
              </a:rPr>
              <a:t>Enter Install Date</a:t>
            </a:r>
          </a:p>
        </p:txBody>
      </p:sp>
      <p:cxnSp>
        <p:nvCxnSpPr>
          <p:cNvPr id="12" name="Straight Arrow Connector 11">
            <a:extLst>
              <a:ext uri="{FF2B5EF4-FFF2-40B4-BE49-F238E27FC236}">
                <a16:creationId xmlns:a16="http://schemas.microsoft.com/office/drawing/2014/main" id="{36933ED2-AB6F-EB9A-9566-20DC3E4E2765}"/>
              </a:ext>
            </a:extLst>
          </p:cNvPr>
          <p:cNvCxnSpPr>
            <a:cxnSpLocks/>
          </p:cNvCxnSpPr>
          <p:nvPr/>
        </p:nvCxnSpPr>
        <p:spPr>
          <a:xfrm>
            <a:off x="2477665" y="5829379"/>
            <a:ext cx="3994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BF48FBC-69CD-85BB-303A-A9F3D9CE521C}"/>
              </a:ext>
            </a:extLst>
          </p:cNvPr>
          <p:cNvSpPr txBox="1"/>
          <p:nvPr/>
        </p:nvSpPr>
        <p:spPr>
          <a:xfrm>
            <a:off x="692458" y="6003630"/>
            <a:ext cx="1829476" cy="307777"/>
          </a:xfrm>
          <a:prstGeom prst="rect">
            <a:avLst/>
          </a:prstGeom>
          <a:noFill/>
        </p:spPr>
        <p:txBody>
          <a:bodyPr wrap="square" rtlCol="0">
            <a:spAutoFit/>
          </a:bodyPr>
          <a:lstStyle/>
          <a:p>
            <a:r>
              <a:rPr lang="en-US" sz="1400" dirty="0">
                <a:solidFill>
                  <a:srgbClr val="FF0000"/>
                </a:solidFill>
              </a:rPr>
              <a:t>Enter Application Type</a:t>
            </a:r>
          </a:p>
        </p:txBody>
      </p:sp>
      <p:cxnSp>
        <p:nvCxnSpPr>
          <p:cNvPr id="18" name="Straight Arrow Connector 17">
            <a:extLst>
              <a:ext uri="{FF2B5EF4-FFF2-40B4-BE49-F238E27FC236}">
                <a16:creationId xmlns:a16="http://schemas.microsoft.com/office/drawing/2014/main" id="{CE04DA7C-A1B1-60AA-4420-8DF7CF010113}"/>
              </a:ext>
            </a:extLst>
          </p:cNvPr>
          <p:cNvCxnSpPr>
            <a:cxnSpLocks/>
          </p:cNvCxnSpPr>
          <p:nvPr/>
        </p:nvCxnSpPr>
        <p:spPr>
          <a:xfrm>
            <a:off x="2477665" y="6157518"/>
            <a:ext cx="39949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8ED54C3-C53D-686B-EDBD-C269A38F3F3F}"/>
              </a:ext>
            </a:extLst>
          </p:cNvPr>
          <p:cNvSpPr txBox="1"/>
          <p:nvPr/>
        </p:nvSpPr>
        <p:spPr>
          <a:xfrm>
            <a:off x="8072085" y="3377371"/>
            <a:ext cx="2985226" cy="1200329"/>
          </a:xfrm>
          <a:prstGeom prst="rect">
            <a:avLst/>
          </a:prstGeom>
          <a:noFill/>
        </p:spPr>
        <p:txBody>
          <a:bodyPr wrap="square" rtlCol="0">
            <a:spAutoFit/>
          </a:bodyPr>
          <a:lstStyle/>
          <a:p>
            <a:r>
              <a:rPr lang="en-US" dirty="0">
                <a:solidFill>
                  <a:srgbClr val="FF0000"/>
                </a:solidFill>
              </a:rPr>
              <a:t>Note: Commercial applications has a one-year parts warranty from date of install.</a:t>
            </a:r>
          </a:p>
        </p:txBody>
      </p:sp>
    </p:spTree>
    <p:extLst>
      <p:ext uri="{BB962C8B-B14F-4D97-AF65-F5344CB8AC3E}">
        <p14:creationId xmlns:p14="http://schemas.microsoft.com/office/powerpoint/2010/main" val="404644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753046"/>
            <a:ext cx="5729047" cy="553998"/>
          </a:xfrm>
          <a:prstGeom prst="rect">
            <a:avLst/>
          </a:prstGeom>
          <a:noFill/>
        </p:spPr>
        <p:txBody>
          <a:bodyPr wrap="square" lIns="0" tIns="0" rIns="0" bIns="0" rtlCol="0">
            <a:spAutoFit/>
          </a:bodyPr>
          <a:lstStyle/>
          <a:p>
            <a:r>
              <a:rPr lang="cy-GB" sz="3600" dirty="0">
                <a:solidFill>
                  <a:srgbClr val="152C73"/>
                </a:solidFill>
                <a:latin typeface="+mj-lt"/>
              </a:rPr>
              <a:t>Submitting a Claim</a:t>
            </a:r>
          </a:p>
        </p:txBody>
      </p:sp>
      <p:pic>
        <p:nvPicPr>
          <p:cNvPr id="20" name="Picture 19" descr="A red white and blue oval with black numbers&#10;&#10;Description automatically generated">
            <a:extLst>
              <a:ext uri="{FF2B5EF4-FFF2-40B4-BE49-F238E27FC236}">
                <a16:creationId xmlns:a16="http://schemas.microsoft.com/office/drawing/2014/main" id="{9D0D68F7-EBDE-CD0F-94C1-731DA3D8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
        <p:nvSpPr>
          <p:cNvPr id="14" name="TextBox 13">
            <a:extLst>
              <a:ext uri="{FF2B5EF4-FFF2-40B4-BE49-F238E27FC236}">
                <a16:creationId xmlns:a16="http://schemas.microsoft.com/office/drawing/2014/main" id="{14A7321A-BBCE-8E0E-051F-91CADF580B38}"/>
              </a:ext>
            </a:extLst>
          </p:cNvPr>
          <p:cNvSpPr txBox="1"/>
          <p:nvPr/>
        </p:nvSpPr>
        <p:spPr>
          <a:xfrm>
            <a:off x="381740" y="1254391"/>
            <a:ext cx="1165586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Once you have determined the equipment is under warranty, you may begin a claim.</a:t>
            </a:r>
          </a:p>
        </p:txBody>
      </p:sp>
      <p:pic>
        <p:nvPicPr>
          <p:cNvPr id="3" name="Picture 2">
            <a:extLst>
              <a:ext uri="{FF2B5EF4-FFF2-40B4-BE49-F238E27FC236}">
                <a16:creationId xmlns:a16="http://schemas.microsoft.com/office/drawing/2014/main" id="{6CBCC004-1017-D053-FFCC-E9C81AA8A58B}"/>
              </a:ext>
            </a:extLst>
          </p:cNvPr>
          <p:cNvPicPr>
            <a:picLocks noChangeAspect="1"/>
          </p:cNvPicPr>
          <p:nvPr/>
        </p:nvPicPr>
        <p:blipFill rotWithShape="1">
          <a:blip r:embed="rId3"/>
          <a:srcRect b="10076"/>
          <a:stretch/>
        </p:blipFill>
        <p:spPr>
          <a:xfrm>
            <a:off x="2917325" y="1651245"/>
            <a:ext cx="5741208" cy="4793954"/>
          </a:xfrm>
          <a:prstGeom prst="rect">
            <a:avLst/>
          </a:prstGeom>
        </p:spPr>
      </p:pic>
      <p:pic>
        <p:nvPicPr>
          <p:cNvPr id="13" name="Picture 12">
            <a:extLst>
              <a:ext uri="{FF2B5EF4-FFF2-40B4-BE49-F238E27FC236}">
                <a16:creationId xmlns:a16="http://schemas.microsoft.com/office/drawing/2014/main" id="{D5630755-9A60-7DA1-D8C3-26CFBD5185F1}"/>
              </a:ext>
            </a:extLst>
          </p:cNvPr>
          <p:cNvPicPr>
            <a:picLocks noChangeAspect="1"/>
          </p:cNvPicPr>
          <p:nvPr/>
        </p:nvPicPr>
        <p:blipFill rotWithShape="1">
          <a:blip r:embed="rId4"/>
          <a:srcRect t="41516"/>
          <a:stretch/>
        </p:blipFill>
        <p:spPr>
          <a:xfrm>
            <a:off x="2929295" y="6446382"/>
            <a:ext cx="5622238" cy="372242"/>
          </a:xfrm>
          <a:prstGeom prst="rect">
            <a:avLst/>
          </a:prstGeom>
        </p:spPr>
      </p:pic>
      <p:sp>
        <p:nvSpPr>
          <p:cNvPr id="15" name="TextBox 14">
            <a:extLst>
              <a:ext uri="{FF2B5EF4-FFF2-40B4-BE49-F238E27FC236}">
                <a16:creationId xmlns:a16="http://schemas.microsoft.com/office/drawing/2014/main" id="{6196170A-5406-CB73-8B71-B0E6A092F094}"/>
              </a:ext>
            </a:extLst>
          </p:cNvPr>
          <p:cNvSpPr txBox="1"/>
          <p:nvPr/>
        </p:nvSpPr>
        <p:spPr>
          <a:xfrm>
            <a:off x="1375234" y="6224614"/>
            <a:ext cx="1447061" cy="523220"/>
          </a:xfrm>
          <a:prstGeom prst="rect">
            <a:avLst/>
          </a:prstGeom>
          <a:noFill/>
        </p:spPr>
        <p:txBody>
          <a:bodyPr wrap="square" rtlCol="0">
            <a:spAutoFit/>
          </a:bodyPr>
          <a:lstStyle/>
          <a:p>
            <a:r>
              <a:rPr lang="en-US" sz="1400" dirty="0">
                <a:solidFill>
                  <a:srgbClr val="FF0000"/>
                </a:solidFill>
              </a:rPr>
              <a:t>Select Start New Claim</a:t>
            </a:r>
          </a:p>
        </p:txBody>
      </p:sp>
      <p:cxnSp>
        <p:nvCxnSpPr>
          <p:cNvPr id="16" name="Straight Arrow Connector 15">
            <a:extLst>
              <a:ext uri="{FF2B5EF4-FFF2-40B4-BE49-F238E27FC236}">
                <a16:creationId xmlns:a16="http://schemas.microsoft.com/office/drawing/2014/main" id="{D2542CD9-AFFB-1855-5042-DFE180D62CDB}"/>
              </a:ext>
            </a:extLst>
          </p:cNvPr>
          <p:cNvCxnSpPr>
            <a:cxnSpLocks/>
          </p:cNvCxnSpPr>
          <p:nvPr/>
        </p:nvCxnSpPr>
        <p:spPr>
          <a:xfrm>
            <a:off x="2164888" y="6571251"/>
            <a:ext cx="216557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07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753046"/>
            <a:ext cx="5729047" cy="553998"/>
          </a:xfrm>
          <a:prstGeom prst="rect">
            <a:avLst/>
          </a:prstGeom>
          <a:noFill/>
        </p:spPr>
        <p:txBody>
          <a:bodyPr wrap="square" lIns="0" tIns="0" rIns="0" bIns="0" rtlCol="0">
            <a:spAutoFit/>
          </a:bodyPr>
          <a:lstStyle/>
          <a:p>
            <a:r>
              <a:rPr lang="cy-GB" sz="3600" dirty="0">
                <a:solidFill>
                  <a:srgbClr val="152C73"/>
                </a:solidFill>
                <a:latin typeface="+mj-lt"/>
              </a:rPr>
              <a:t>Submitting a Claim</a:t>
            </a:r>
          </a:p>
        </p:txBody>
      </p:sp>
      <p:pic>
        <p:nvPicPr>
          <p:cNvPr id="20" name="Picture 19" descr="A red white and blue oval with black numbers&#10;&#10;Description automatically generated">
            <a:extLst>
              <a:ext uri="{FF2B5EF4-FFF2-40B4-BE49-F238E27FC236}">
                <a16:creationId xmlns:a16="http://schemas.microsoft.com/office/drawing/2014/main" id="{9D0D68F7-EBDE-CD0F-94C1-731DA3D8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sp>
        <p:nvSpPr>
          <p:cNvPr id="14" name="TextBox 13">
            <a:extLst>
              <a:ext uri="{FF2B5EF4-FFF2-40B4-BE49-F238E27FC236}">
                <a16:creationId xmlns:a16="http://schemas.microsoft.com/office/drawing/2014/main" id="{14A7321A-BBCE-8E0E-051F-91CADF580B38}"/>
              </a:ext>
            </a:extLst>
          </p:cNvPr>
          <p:cNvSpPr txBox="1"/>
          <p:nvPr/>
        </p:nvSpPr>
        <p:spPr>
          <a:xfrm>
            <a:off x="381740" y="1254391"/>
            <a:ext cx="11655867"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Once you have determined the equipment is under warranty, you may begin a claim.</a:t>
            </a:r>
          </a:p>
        </p:txBody>
      </p:sp>
      <p:pic>
        <p:nvPicPr>
          <p:cNvPr id="9" name="Picture 8">
            <a:extLst>
              <a:ext uri="{FF2B5EF4-FFF2-40B4-BE49-F238E27FC236}">
                <a16:creationId xmlns:a16="http://schemas.microsoft.com/office/drawing/2014/main" id="{DDAFA855-861A-C8B3-5764-E945E8970578}"/>
              </a:ext>
            </a:extLst>
          </p:cNvPr>
          <p:cNvPicPr>
            <a:picLocks noChangeAspect="1"/>
          </p:cNvPicPr>
          <p:nvPr/>
        </p:nvPicPr>
        <p:blipFill>
          <a:blip r:embed="rId3"/>
          <a:stretch>
            <a:fillRect/>
          </a:stretch>
        </p:blipFill>
        <p:spPr>
          <a:xfrm>
            <a:off x="159339" y="1683728"/>
            <a:ext cx="11651412" cy="1392036"/>
          </a:xfrm>
          <a:prstGeom prst="rect">
            <a:avLst/>
          </a:prstGeom>
        </p:spPr>
      </p:pic>
      <p:sp>
        <p:nvSpPr>
          <p:cNvPr id="11" name="Rectangle 10">
            <a:extLst>
              <a:ext uri="{FF2B5EF4-FFF2-40B4-BE49-F238E27FC236}">
                <a16:creationId xmlns:a16="http://schemas.microsoft.com/office/drawing/2014/main" id="{171DF01F-080B-099A-60E9-E091FE480527}"/>
              </a:ext>
            </a:extLst>
          </p:cNvPr>
          <p:cNvSpPr/>
          <p:nvPr/>
        </p:nvSpPr>
        <p:spPr>
          <a:xfrm>
            <a:off x="4675517" y="2070347"/>
            <a:ext cx="2700068" cy="95366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C6919B-87F9-0E4A-9727-DF50E1BBB282}"/>
              </a:ext>
            </a:extLst>
          </p:cNvPr>
          <p:cNvSpPr txBox="1"/>
          <p:nvPr/>
        </p:nvSpPr>
        <p:spPr>
          <a:xfrm>
            <a:off x="4675517" y="2224011"/>
            <a:ext cx="2700068" cy="646331"/>
          </a:xfrm>
          <a:prstGeom prst="rect">
            <a:avLst/>
          </a:prstGeom>
          <a:noFill/>
        </p:spPr>
        <p:txBody>
          <a:bodyPr wrap="square" rtlCol="0">
            <a:spAutoFit/>
          </a:bodyPr>
          <a:lstStyle/>
          <a:p>
            <a:pPr algn="ctr"/>
            <a:r>
              <a:rPr lang="en-US" dirty="0">
                <a:solidFill>
                  <a:srgbClr val="FF0000"/>
                </a:solidFill>
              </a:rPr>
              <a:t>Your account information will display here.</a:t>
            </a:r>
          </a:p>
        </p:txBody>
      </p:sp>
      <p:pic>
        <p:nvPicPr>
          <p:cNvPr id="18" name="Picture 17">
            <a:extLst>
              <a:ext uri="{FF2B5EF4-FFF2-40B4-BE49-F238E27FC236}">
                <a16:creationId xmlns:a16="http://schemas.microsoft.com/office/drawing/2014/main" id="{2AB9F439-3A2E-BFF0-944E-AD10C161D41A}"/>
              </a:ext>
            </a:extLst>
          </p:cNvPr>
          <p:cNvPicPr>
            <a:picLocks noChangeAspect="1"/>
          </p:cNvPicPr>
          <p:nvPr/>
        </p:nvPicPr>
        <p:blipFill>
          <a:blip r:embed="rId4"/>
          <a:stretch>
            <a:fillRect/>
          </a:stretch>
        </p:blipFill>
        <p:spPr>
          <a:xfrm>
            <a:off x="622540" y="3116225"/>
            <a:ext cx="10806022" cy="2390096"/>
          </a:xfrm>
          <a:prstGeom prst="rect">
            <a:avLst/>
          </a:prstGeom>
        </p:spPr>
      </p:pic>
      <p:sp>
        <p:nvSpPr>
          <p:cNvPr id="19" name="Rectangle 18">
            <a:extLst>
              <a:ext uri="{FF2B5EF4-FFF2-40B4-BE49-F238E27FC236}">
                <a16:creationId xmlns:a16="http://schemas.microsoft.com/office/drawing/2014/main" id="{5B857B42-DD09-0447-2772-5469C6C4FC9A}"/>
              </a:ext>
            </a:extLst>
          </p:cNvPr>
          <p:cNvSpPr/>
          <p:nvPr/>
        </p:nvSpPr>
        <p:spPr>
          <a:xfrm>
            <a:off x="2904226" y="3562616"/>
            <a:ext cx="2435525"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1F8BC2E-B473-8586-9159-36388D80FA96}"/>
              </a:ext>
            </a:extLst>
          </p:cNvPr>
          <p:cNvSpPr txBox="1"/>
          <p:nvPr/>
        </p:nvSpPr>
        <p:spPr>
          <a:xfrm>
            <a:off x="2639683" y="3519097"/>
            <a:ext cx="2700068" cy="338554"/>
          </a:xfrm>
          <a:prstGeom prst="rect">
            <a:avLst/>
          </a:prstGeom>
          <a:noFill/>
        </p:spPr>
        <p:txBody>
          <a:bodyPr wrap="square" rtlCol="0">
            <a:spAutoFit/>
          </a:bodyPr>
          <a:lstStyle/>
          <a:p>
            <a:pPr algn="ctr"/>
            <a:r>
              <a:rPr lang="en-US" sz="1600" dirty="0">
                <a:solidFill>
                  <a:srgbClr val="FF0000"/>
                </a:solidFill>
              </a:rPr>
              <a:t>Dealer Name &amp; Number</a:t>
            </a:r>
          </a:p>
        </p:txBody>
      </p:sp>
      <p:sp>
        <p:nvSpPr>
          <p:cNvPr id="22" name="Rectangle 21">
            <a:extLst>
              <a:ext uri="{FF2B5EF4-FFF2-40B4-BE49-F238E27FC236}">
                <a16:creationId xmlns:a16="http://schemas.microsoft.com/office/drawing/2014/main" id="{E9C02C84-FF5A-D78F-8343-6C0B5A0B9EC6}"/>
              </a:ext>
            </a:extLst>
          </p:cNvPr>
          <p:cNvSpPr/>
          <p:nvPr/>
        </p:nvSpPr>
        <p:spPr>
          <a:xfrm>
            <a:off x="2904226" y="4047839"/>
            <a:ext cx="2987616"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8D90FD3-45A1-8E58-FC38-A12B7A8697FC}"/>
              </a:ext>
            </a:extLst>
          </p:cNvPr>
          <p:cNvSpPr txBox="1"/>
          <p:nvPr/>
        </p:nvSpPr>
        <p:spPr>
          <a:xfrm>
            <a:off x="2881224" y="4001602"/>
            <a:ext cx="2700068" cy="338554"/>
          </a:xfrm>
          <a:prstGeom prst="rect">
            <a:avLst/>
          </a:prstGeom>
          <a:noFill/>
        </p:spPr>
        <p:txBody>
          <a:bodyPr wrap="square" rtlCol="0">
            <a:spAutoFit/>
          </a:bodyPr>
          <a:lstStyle/>
          <a:p>
            <a:pPr algn="ctr"/>
            <a:r>
              <a:rPr lang="en-US" sz="1600" dirty="0">
                <a:solidFill>
                  <a:srgbClr val="FF0000"/>
                </a:solidFill>
              </a:rPr>
              <a:t>Required Field – Ex. Your PO #</a:t>
            </a:r>
          </a:p>
        </p:txBody>
      </p:sp>
      <p:sp>
        <p:nvSpPr>
          <p:cNvPr id="24" name="Rectangle 23">
            <a:extLst>
              <a:ext uri="{FF2B5EF4-FFF2-40B4-BE49-F238E27FC236}">
                <a16:creationId xmlns:a16="http://schemas.microsoft.com/office/drawing/2014/main" id="{350CAB70-13D2-244C-D2BD-F5A7F4999BB8}"/>
              </a:ext>
            </a:extLst>
          </p:cNvPr>
          <p:cNvSpPr/>
          <p:nvPr/>
        </p:nvSpPr>
        <p:spPr>
          <a:xfrm>
            <a:off x="2904226" y="4828906"/>
            <a:ext cx="1883434"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E53F146-EEFC-0B34-81D2-192E94C0C813}"/>
              </a:ext>
            </a:extLst>
          </p:cNvPr>
          <p:cNvSpPr txBox="1"/>
          <p:nvPr/>
        </p:nvSpPr>
        <p:spPr>
          <a:xfrm>
            <a:off x="2257895" y="4779874"/>
            <a:ext cx="2700068" cy="338554"/>
          </a:xfrm>
          <a:prstGeom prst="rect">
            <a:avLst/>
          </a:prstGeom>
          <a:noFill/>
        </p:spPr>
        <p:txBody>
          <a:bodyPr wrap="square" rtlCol="0">
            <a:spAutoFit/>
          </a:bodyPr>
          <a:lstStyle/>
          <a:p>
            <a:pPr algn="ctr"/>
            <a:r>
              <a:rPr lang="en-US" sz="1600" dirty="0">
                <a:solidFill>
                  <a:srgbClr val="FF0000"/>
                </a:solidFill>
              </a:rPr>
              <a:t>Required Field</a:t>
            </a:r>
          </a:p>
        </p:txBody>
      </p:sp>
      <p:sp>
        <p:nvSpPr>
          <p:cNvPr id="28" name="Rectangle 27">
            <a:extLst>
              <a:ext uri="{FF2B5EF4-FFF2-40B4-BE49-F238E27FC236}">
                <a16:creationId xmlns:a16="http://schemas.microsoft.com/office/drawing/2014/main" id="{2AC802B8-EE8D-9DFD-C78D-8EFAF5A92A59}"/>
              </a:ext>
            </a:extLst>
          </p:cNvPr>
          <p:cNvSpPr/>
          <p:nvPr/>
        </p:nvSpPr>
        <p:spPr>
          <a:xfrm>
            <a:off x="8509170" y="3562616"/>
            <a:ext cx="2987616"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5FE65979-D78B-2117-4E20-F250B8229657}"/>
              </a:ext>
            </a:extLst>
          </p:cNvPr>
          <p:cNvSpPr txBox="1"/>
          <p:nvPr/>
        </p:nvSpPr>
        <p:spPr>
          <a:xfrm>
            <a:off x="8203720" y="3519097"/>
            <a:ext cx="2474343" cy="338554"/>
          </a:xfrm>
          <a:prstGeom prst="rect">
            <a:avLst/>
          </a:prstGeom>
          <a:noFill/>
        </p:spPr>
        <p:txBody>
          <a:bodyPr wrap="square" rtlCol="0">
            <a:spAutoFit/>
          </a:bodyPr>
          <a:lstStyle/>
          <a:p>
            <a:pPr algn="ctr"/>
            <a:r>
              <a:rPr lang="en-US" sz="1600" dirty="0">
                <a:solidFill>
                  <a:srgbClr val="FF0000"/>
                </a:solidFill>
              </a:rPr>
              <a:t>Dealer City Location</a:t>
            </a:r>
          </a:p>
        </p:txBody>
      </p:sp>
      <p:sp>
        <p:nvSpPr>
          <p:cNvPr id="30" name="Rectangle 29">
            <a:extLst>
              <a:ext uri="{FF2B5EF4-FFF2-40B4-BE49-F238E27FC236}">
                <a16:creationId xmlns:a16="http://schemas.microsoft.com/office/drawing/2014/main" id="{8A3E7286-5CEF-6E78-B199-811EFE419114}"/>
              </a:ext>
            </a:extLst>
          </p:cNvPr>
          <p:cNvSpPr/>
          <p:nvPr/>
        </p:nvSpPr>
        <p:spPr>
          <a:xfrm>
            <a:off x="8526098" y="4801694"/>
            <a:ext cx="2987616"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49ED5C-CEAC-4764-E43D-6BD17006A87C}"/>
              </a:ext>
            </a:extLst>
          </p:cNvPr>
          <p:cNvSpPr txBox="1"/>
          <p:nvPr/>
        </p:nvSpPr>
        <p:spPr>
          <a:xfrm>
            <a:off x="8203719" y="4748095"/>
            <a:ext cx="3450568" cy="338554"/>
          </a:xfrm>
          <a:prstGeom prst="rect">
            <a:avLst/>
          </a:prstGeom>
          <a:noFill/>
        </p:spPr>
        <p:txBody>
          <a:bodyPr wrap="square" rtlCol="0">
            <a:spAutoFit/>
          </a:bodyPr>
          <a:lstStyle/>
          <a:p>
            <a:pPr algn="ctr"/>
            <a:r>
              <a:rPr lang="en-US" sz="1600" dirty="0">
                <a:solidFill>
                  <a:srgbClr val="FF0000"/>
                </a:solidFill>
              </a:rPr>
              <a:t>Required Field if Not Registered</a:t>
            </a:r>
          </a:p>
        </p:txBody>
      </p:sp>
    </p:spTree>
    <p:extLst>
      <p:ext uri="{BB962C8B-B14F-4D97-AF65-F5344CB8AC3E}">
        <p14:creationId xmlns:p14="http://schemas.microsoft.com/office/powerpoint/2010/main" val="27572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1CF25C-B715-45ED-A379-24AE33E4EEEF}"/>
              </a:ext>
            </a:extLst>
          </p:cNvPr>
          <p:cNvGrpSpPr/>
          <p:nvPr/>
        </p:nvGrpSpPr>
        <p:grpSpPr>
          <a:xfrm>
            <a:off x="0" y="-255001"/>
            <a:ext cx="11810751" cy="1082180"/>
            <a:chOff x="34504" y="961296"/>
            <a:chExt cx="11810751" cy="1082180"/>
          </a:xfrm>
        </p:grpSpPr>
        <p:sp>
          <p:nvSpPr>
            <p:cNvPr id="5" name="Freeform 3">
              <a:extLst>
                <a:ext uri="{FF2B5EF4-FFF2-40B4-BE49-F238E27FC236}">
                  <a16:creationId xmlns:a16="http://schemas.microsoft.com/office/drawing/2014/main" id="{8A168AE1-1379-0242-5FBF-712BBE4FB0F1}"/>
                </a:ext>
              </a:extLst>
            </p:cNvPr>
            <p:cNvSpPr>
              <a:spLocks/>
            </p:cNvSpPr>
            <p:nvPr/>
          </p:nvSpPr>
          <p:spPr bwMode="auto">
            <a:xfrm>
              <a:off x="2292399" y="961296"/>
              <a:ext cx="9458533" cy="616420"/>
            </a:xfrm>
            <a:custGeom>
              <a:avLst/>
              <a:gdLst>
                <a:gd name="T0" fmla="+- 0 2369 2369"/>
                <a:gd name="T1" fmla="*/ T0 w 7922"/>
                <a:gd name="T2" fmla="+- 0 480 480"/>
                <a:gd name="T3" fmla="*/ 480 h 1342"/>
                <a:gd name="T4" fmla="+- 0 2528 2369"/>
                <a:gd name="T5" fmla="*/ T4 w 7922"/>
                <a:gd name="T6" fmla="+- 0 564 480"/>
                <a:gd name="T7" fmla="*/ 564 h 1342"/>
                <a:gd name="T8" fmla="+- 0 2647 2369"/>
                <a:gd name="T9" fmla="*/ T8 w 7922"/>
                <a:gd name="T10" fmla="+- 0 625 480"/>
                <a:gd name="T11" fmla="*/ 625 h 1342"/>
                <a:gd name="T12" fmla="+- 0 2767 2369"/>
                <a:gd name="T13" fmla="*/ T12 w 7922"/>
                <a:gd name="T14" fmla="+- 0 684 480"/>
                <a:gd name="T15" fmla="*/ 684 h 1342"/>
                <a:gd name="T16" fmla="+- 0 2889 2369"/>
                <a:gd name="T17" fmla="*/ T16 w 7922"/>
                <a:gd name="T18" fmla="+- 0 743 480"/>
                <a:gd name="T19" fmla="*/ 743 h 1342"/>
                <a:gd name="T20" fmla="+- 0 3012 2369"/>
                <a:gd name="T21" fmla="*/ T20 w 7922"/>
                <a:gd name="T22" fmla="+- 0 801 480"/>
                <a:gd name="T23" fmla="*/ 801 h 1342"/>
                <a:gd name="T24" fmla="+- 0 3137 2369"/>
                <a:gd name="T25" fmla="*/ T24 w 7922"/>
                <a:gd name="T26" fmla="+- 0 857 480"/>
                <a:gd name="T27" fmla="*/ 857 h 1342"/>
                <a:gd name="T28" fmla="+- 0 3264 2369"/>
                <a:gd name="T29" fmla="*/ T28 w 7922"/>
                <a:gd name="T30" fmla="+- 0 913 480"/>
                <a:gd name="T31" fmla="*/ 913 h 1342"/>
                <a:gd name="T32" fmla="+- 0 3392 2369"/>
                <a:gd name="T33" fmla="*/ T32 w 7922"/>
                <a:gd name="T34" fmla="+- 0 967 480"/>
                <a:gd name="T35" fmla="*/ 967 h 1342"/>
                <a:gd name="T36" fmla="+- 0 3521 2369"/>
                <a:gd name="T37" fmla="*/ T36 w 7922"/>
                <a:gd name="T38" fmla="+- 0 1020 480"/>
                <a:gd name="T39" fmla="*/ 1020 h 1342"/>
                <a:gd name="T40" fmla="+- 0 3651 2369"/>
                <a:gd name="T41" fmla="*/ T40 w 7922"/>
                <a:gd name="T42" fmla="+- 0 1072 480"/>
                <a:gd name="T43" fmla="*/ 1072 h 1342"/>
                <a:gd name="T44" fmla="+- 0 3782 2369"/>
                <a:gd name="T45" fmla="*/ T44 w 7922"/>
                <a:gd name="T46" fmla="+- 0 1122 480"/>
                <a:gd name="T47" fmla="*/ 1122 h 1342"/>
                <a:gd name="T48" fmla="+- 0 3915 2369"/>
                <a:gd name="T49" fmla="*/ T48 w 7922"/>
                <a:gd name="T50" fmla="+- 0 1171 480"/>
                <a:gd name="T51" fmla="*/ 1171 h 1342"/>
                <a:gd name="T52" fmla="+- 0 4048 2369"/>
                <a:gd name="T53" fmla="*/ T52 w 7922"/>
                <a:gd name="T54" fmla="+- 0 1219 480"/>
                <a:gd name="T55" fmla="*/ 1219 h 1342"/>
                <a:gd name="T56" fmla="+- 0 4182 2369"/>
                <a:gd name="T57" fmla="*/ T56 w 7922"/>
                <a:gd name="T58" fmla="+- 0 1265 480"/>
                <a:gd name="T59" fmla="*/ 1265 h 1342"/>
                <a:gd name="T60" fmla="+- 0 4317 2369"/>
                <a:gd name="T61" fmla="*/ T60 w 7922"/>
                <a:gd name="T62" fmla="+- 0 1310 480"/>
                <a:gd name="T63" fmla="*/ 1310 h 1342"/>
                <a:gd name="T64" fmla="+- 0 4453 2369"/>
                <a:gd name="T65" fmla="*/ T64 w 7922"/>
                <a:gd name="T66" fmla="+- 0 1353 480"/>
                <a:gd name="T67" fmla="*/ 1353 h 1342"/>
                <a:gd name="T68" fmla="+- 0 4589 2369"/>
                <a:gd name="T69" fmla="*/ T68 w 7922"/>
                <a:gd name="T70" fmla="+- 0 1395 480"/>
                <a:gd name="T71" fmla="*/ 1395 h 1342"/>
                <a:gd name="T72" fmla="+- 0 4726 2369"/>
                <a:gd name="T73" fmla="*/ T72 w 7922"/>
                <a:gd name="T74" fmla="+- 0 1435 480"/>
                <a:gd name="T75" fmla="*/ 1435 h 1342"/>
                <a:gd name="T76" fmla="+- 0 4863 2369"/>
                <a:gd name="T77" fmla="*/ T76 w 7922"/>
                <a:gd name="T78" fmla="+- 0 1473 480"/>
                <a:gd name="T79" fmla="*/ 1473 h 1342"/>
                <a:gd name="T80" fmla="+- 0 5001 2369"/>
                <a:gd name="T81" fmla="*/ T80 w 7922"/>
                <a:gd name="T82" fmla="+- 0 1509 480"/>
                <a:gd name="T83" fmla="*/ 1509 h 1342"/>
                <a:gd name="T84" fmla="+- 0 5139 2369"/>
                <a:gd name="T85" fmla="*/ T84 w 7922"/>
                <a:gd name="T86" fmla="+- 0 1544 480"/>
                <a:gd name="T87" fmla="*/ 1544 h 1342"/>
                <a:gd name="T88" fmla="+- 0 5277 2369"/>
                <a:gd name="T89" fmla="*/ T88 w 7922"/>
                <a:gd name="T90" fmla="+- 0 1577 480"/>
                <a:gd name="T91" fmla="*/ 1577 h 1342"/>
                <a:gd name="T92" fmla="+- 0 5415 2369"/>
                <a:gd name="T93" fmla="*/ T92 w 7922"/>
                <a:gd name="T94" fmla="+- 0 1608 480"/>
                <a:gd name="T95" fmla="*/ 1608 h 1342"/>
                <a:gd name="T96" fmla="+- 0 5553 2369"/>
                <a:gd name="T97" fmla="*/ T96 w 7922"/>
                <a:gd name="T98" fmla="+- 0 1638 480"/>
                <a:gd name="T99" fmla="*/ 1638 h 1342"/>
                <a:gd name="T100" fmla="+- 0 5691 2369"/>
                <a:gd name="T101" fmla="*/ T100 w 7922"/>
                <a:gd name="T102" fmla="+- 0 1665 480"/>
                <a:gd name="T103" fmla="*/ 1665 h 1342"/>
                <a:gd name="T104" fmla="+- 0 5829 2369"/>
                <a:gd name="T105" fmla="*/ T104 w 7922"/>
                <a:gd name="T106" fmla="+- 0 1690 480"/>
                <a:gd name="T107" fmla="*/ 1690 h 1342"/>
                <a:gd name="T108" fmla="+- 0 5967 2369"/>
                <a:gd name="T109" fmla="*/ T108 w 7922"/>
                <a:gd name="T110" fmla="+- 0 1713 480"/>
                <a:gd name="T111" fmla="*/ 1713 h 1342"/>
                <a:gd name="T112" fmla="+- 0 6104 2369"/>
                <a:gd name="T113" fmla="*/ T112 w 7922"/>
                <a:gd name="T114" fmla="+- 0 1734 480"/>
                <a:gd name="T115" fmla="*/ 1734 h 1342"/>
                <a:gd name="T116" fmla="+- 0 6241 2369"/>
                <a:gd name="T117" fmla="*/ T116 w 7922"/>
                <a:gd name="T118" fmla="+- 0 1753 480"/>
                <a:gd name="T119" fmla="*/ 1753 h 1342"/>
                <a:gd name="T120" fmla="+- 0 6378 2369"/>
                <a:gd name="T121" fmla="*/ T120 w 7922"/>
                <a:gd name="T122" fmla="+- 0 1770 480"/>
                <a:gd name="T123" fmla="*/ 1770 h 1342"/>
                <a:gd name="T124" fmla="+- 0 6514 2369"/>
                <a:gd name="T125" fmla="*/ T124 w 7922"/>
                <a:gd name="T126" fmla="+- 0 1784 480"/>
                <a:gd name="T127" fmla="*/ 1784 h 1342"/>
                <a:gd name="T128" fmla="+- 0 6649 2369"/>
                <a:gd name="T129" fmla="*/ T128 w 7922"/>
                <a:gd name="T130" fmla="+- 0 1796 480"/>
                <a:gd name="T131" fmla="*/ 1796 h 1342"/>
                <a:gd name="T132" fmla="+- 0 6784 2369"/>
                <a:gd name="T133" fmla="*/ T132 w 7922"/>
                <a:gd name="T134" fmla="+- 0 1806 480"/>
                <a:gd name="T135" fmla="*/ 1806 h 1342"/>
                <a:gd name="T136" fmla="+- 0 6918 2369"/>
                <a:gd name="T137" fmla="*/ T136 w 7922"/>
                <a:gd name="T138" fmla="+- 0 1814 480"/>
                <a:gd name="T139" fmla="*/ 1814 h 1342"/>
                <a:gd name="T140" fmla="+- 0 7050 2369"/>
                <a:gd name="T141" fmla="*/ T140 w 7922"/>
                <a:gd name="T142" fmla="+- 0 1819 480"/>
                <a:gd name="T143" fmla="*/ 1819 h 1342"/>
                <a:gd name="T144" fmla="+- 0 7182 2369"/>
                <a:gd name="T145" fmla="*/ T144 w 7922"/>
                <a:gd name="T146" fmla="+- 0 1821 480"/>
                <a:gd name="T147" fmla="*/ 1821 h 1342"/>
                <a:gd name="T148" fmla="+- 0 7313 2369"/>
                <a:gd name="T149" fmla="*/ T148 w 7922"/>
                <a:gd name="T150" fmla="+- 0 1821 480"/>
                <a:gd name="T151" fmla="*/ 1821 h 1342"/>
                <a:gd name="T152" fmla="+- 0 7443 2369"/>
                <a:gd name="T153" fmla="*/ T152 w 7922"/>
                <a:gd name="T154" fmla="+- 0 1819 480"/>
                <a:gd name="T155" fmla="*/ 1819 h 1342"/>
                <a:gd name="T156" fmla="+- 0 7571 2369"/>
                <a:gd name="T157" fmla="*/ T156 w 7922"/>
                <a:gd name="T158" fmla="+- 0 1814 480"/>
                <a:gd name="T159" fmla="*/ 1814 h 1342"/>
                <a:gd name="T160" fmla="+- 0 7698 2369"/>
                <a:gd name="T161" fmla="*/ T160 w 7922"/>
                <a:gd name="T162" fmla="+- 0 1806 480"/>
                <a:gd name="T163" fmla="*/ 1806 h 1342"/>
                <a:gd name="T164" fmla="+- 0 7824 2369"/>
                <a:gd name="T165" fmla="*/ T164 w 7922"/>
                <a:gd name="T166" fmla="+- 0 1795 480"/>
                <a:gd name="T167" fmla="*/ 1795 h 1342"/>
                <a:gd name="T168" fmla="+- 0 7948 2369"/>
                <a:gd name="T169" fmla="*/ T168 w 7922"/>
                <a:gd name="T170" fmla="+- 0 1782 480"/>
                <a:gd name="T171" fmla="*/ 1782 h 1342"/>
                <a:gd name="T172" fmla="+- 0 8071 2369"/>
                <a:gd name="T173" fmla="*/ T172 w 7922"/>
                <a:gd name="T174" fmla="+- 0 1766 480"/>
                <a:gd name="T175" fmla="*/ 1766 h 1342"/>
                <a:gd name="T176" fmla="+- 0 8192 2369"/>
                <a:gd name="T177" fmla="*/ T176 w 7922"/>
                <a:gd name="T178" fmla="+- 0 1747 480"/>
                <a:gd name="T179" fmla="*/ 1747 h 1342"/>
                <a:gd name="T180" fmla="+- 0 8312 2369"/>
                <a:gd name="T181" fmla="*/ T180 w 7922"/>
                <a:gd name="T182" fmla="+- 0 1725 480"/>
                <a:gd name="T183" fmla="*/ 1725 h 1342"/>
                <a:gd name="T184" fmla="+- 0 8487 2369"/>
                <a:gd name="T185" fmla="*/ T184 w 7922"/>
                <a:gd name="T186" fmla="+- 0 1687 480"/>
                <a:gd name="T187" fmla="*/ 1687 h 1342"/>
                <a:gd name="T188" fmla="+- 0 8714 2369"/>
                <a:gd name="T189" fmla="*/ T188 w 7922"/>
                <a:gd name="T190" fmla="+- 0 1625 480"/>
                <a:gd name="T191" fmla="*/ 1625 h 1342"/>
                <a:gd name="T192" fmla="+- 0 8933 2369"/>
                <a:gd name="T193" fmla="*/ T192 w 7922"/>
                <a:gd name="T194" fmla="+- 0 1551 480"/>
                <a:gd name="T195" fmla="*/ 1551 h 1342"/>
                <a:gd name="T196" fmla="+- 0 9143 2369"/>
                <a:gd name="T197" fmla="*/ T196 w 7922"/>
                <a:gd name="T198" fmla="+- 0 1464 480"/>
                <a:gd name="T199" fmla="*/ 1464 h 1342"/>
                <a:gd name="T200" fmla="+- 0 9343 2369"/>
                <a:gd name="T201" fmla="*/ T200 w 7922"/>
                <a:gd name="T202" fmla="+- 0 1364 480"/>
                <a:gd name="T203" fmla="*/ 1364 h 1342"/>
                <a:gd name="T204" fmla="+- 0 9532 2369"/>
                <a:gd name="T205" fmla="*/ T204 w 7922"/>
                <a:gd name="T206" fmla="+- 0 1251 480"/>
                <a:gd name="T207" fmla="*/ 1251 h 1342"/>
                <a:gd name="T208" fmla="+- 0 9711 2369"/>
                <a:gd name="T209" fmla="*/ T208 w 7922"/>
                <a:gd name="T210" fmla="+- 0 1123 480"/>
                <a:gd name="T211" fmla="*/ 1123 h 1342"/>
                <a:gd name="T212" fmla="+- 0 9877 2369"/>
                <a:gd name="T213" fmla="*/ T212 w 7922"/>
                <a:gd name="T214" fmla="+- 0 981 480"/>
                <a:gd name="T215" fmla="*/ 981 h 1342"/>
                <a:gd name="T216" fmla="+- 0 10031 2369"/>
                <a:gd name="T217" fmla="*/ T216 w 7922"/>
                <a:gd name="T218" fmla="+- 0 825 480"/>
                <a:gd name="T219" fmla="*/ 825 h 1342"/>
                <a:gd name="T220" fmla="+- 0 10172 2369"/>
                <a:gd name="T221" fmla="*/ T220 w 7922"/>
                <a:gd name="T222" fmla="+- 0 654 480"/>
                <a:gd name="T223" fmla="*/ 654 h 1342"/>
                <a:gd name="T224" fmla="+- 0 10291 2369"/>
                <a:gd name="T225" fmla="*/ T224 w 7922"/>
                <a:gd name="T226" fmla="+- 0 480 480"/>
                <a:gd name="T227" fmla="*/ 480 h 13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22" h="1342">
                  <a:moveTo>
                    <a:pt x="7922" y="0"/>
                  </a:moveTo>
                  <a:lnTo>
                    <a:pt x="0" y="0"/>
                  </a:lnTo>
                  <a:lnTo>
                    <a:pt x="101" y="54"/>
                  </a:lnTo>
                  <a:lnTo>
                    <a:pt x="159" y="84"/>
                  </a:lnTo>
                  <a:lnTo>
                    <a:pt x="218" y="115"/>
                  </a:lnTo>
                  <a:lnTo>
                    <a:pt x="278" y="145"/>
                  </a:lnTo>
                  <a:lnTo>
                    <a:pt x="338" y="175"/>
                  </a:lnTo>
                  <a:lnTo>
                    <a:pt x="398" y="204"/>
                  </a:lnTo>
                  <a:lnTo>
                    <a:pt x="459" y="234"/>
                  </a:lnTo>
                  <a:lnTo>
                    <a:pt x="520" y="263"/>
                  </a:lnTo>
                  <a:lnTo>
                    <a:pt x="581" y="292"/>
                  </a:lnTo>
                  <a:lnTo>
                    <a:pt x="643" y="321"/>
                  </a:lnTo>
                  <a:lnTo>
                    <a:pt x="706" y="349"/>
                  </a:lnTo>
                  <a:lnTo>
                    <a:pt x="768" y="377"/>
                  </a:lnTo>
                  <a:lnTo>
                    <a:pt x="831" y="405"/>
                  </a:lnTo>
                  <a:lnTo>
                    <a:pt x="895" y="433"/>
                  </a:lnTo>
                  <a:lnTo>
                    <a:pt x="959" y="460"/>
                  </a:lnTo>
                  <a:lnTo>
                    <a:pt x="1023" y="487"/>
                  </a:lnTo>
                  <a:lnTo>
                    <a:pt x="1087" y="513"/>
                  </a:lnTo>
                  <a:lnTo>
                    <a:pt x="1152" y="540"/>
                  </a:lnTo>
                  <a:lnTo>
                    <a:pt x="1217" y="566"/>
                  </a:lnTo>
                  <a:lnTo>
                    <a:pt x="1282" y="592"/>
                  </a:lnTo>
                  <a:lnTo>
                    <a:pt x="1348" y="617"/>
                  </a:lnTo>
                  <a:lnTo>
                    <a:pt x="1413" y="642"/>
                  </a:lnTo>
                  <a:lnTo>
                    <a:pt x="1480" y="667"/>
                  </a:lnTo>
                  <a:lnTo>
                    <a:pt x="1546" y="691"/>
                  </a:lnTo>
                  <a:lnTo>
                    <a:pt x="1612" y="715"/>
                  </a:lnTo>
                  <a:lnTo>
                    <a:pt x="1679" y="739"/>
                  </a:lnTo>
                  <a:lnTo>
                    <a:pt x="1746" y="762"/>
                  </a:lnTo>
                  <a:lnTo>
                    <a:pt x="1813" y="785"/>
                  </a:lnTo>
                  <a:lnTo>
                    <a:pt x="1881" y="808"/>
                  </a:lnTo>
                  <a:lnTo>
                    <a:pt x="1948" y="830"/>
                  </a:lnTo>
                  <a:lnTo>
                    <a:pt x="2016" y="852"/>
                  </a:lnTo>
                  <a:lnTo>
                    <a:pt x="2084" y="873"/>
                  </a:lnTo>
                  <a:lnTo>
                    <a:pt x="2152" y="894"/>
                  </a:lnTo>
                  <a:lnTo>
                    <a:pt x="2220" y="915"/>
                  </a:lnTo>
                  <a:lnTo>
                    <a:pt x="2289" y="935"/>
                  </a:lnTo>
                  <a:lnTo>
                    <a:pt x="2357" y="955"/>
                  </a:lnTo>
                  <a:lnTo>
                    <a:pt x="2426" y="974"/>
                  </a:lnTo>
                  <a:lnTo>
                    <a:pt x="2494" y="993"/>
                  </a:lnTo>
                  <a:lnTo>
                    <a:pt x="2563" y="1011"/>
                  </a:lnTo>
                  <a:lnTo>
                    <a:pt x="2632" y="1029"/>
                  </a:lnTo>
                  <a:lnTo>
                    <a:pt x="2701" y="1047"/>
                  </a:lnTo>
                  <a:lnTo>
                    <a:pt x="2770" y="1064"/>
                  </a:lnTo>
                  <a:lnTo>
                    <a:pt x="2839" y="1081"/>
                  </a:lnTo>
                  <a:lnTo>
                    <a:pt x="2908" y="1097"/>
                  </a:lnTo>
                  <a:lnTo>
                    <a:pt x="2977" y="1113"/>
                  </a:lnTo>
                  <a:lnTo>
                    <a:pt x="3046" y="1128"/>
                  </a:lnTo>
                  <a:lnTo>
                    <a:pt x="3115" y="1143"/>
                  </a:lnTo>
                  <a:lnTo>
                    <a:pt x="3184" y="1158"/>
                  </a:lnTo>
                  <a:lnTo>
                    <a:pt x="3253" y="1171"/>
                  </a:lnTo>
                  <a:lnTo>
                    <a:pt x="3322" y="1185"/>
                  </a:lnTo>
                  <a:lnTo>
                    <a:pt x="3391" y="1198"/>
                  </a:lnTo>
                  <a:lnTo>
                    <a:pt x="3460" y="1210"/>
                  </a:lnTo>
                  <a:lnTo>
                    <a:pt x="3529" y="1222"/>
                  </a:lnTo>
                  <a:lnTo>
                    <a:pt x="3598" y="1233"/>
                  </a:lnTo>
                  <a:lnTo>
                    <a:pt x="3667" y="1244"/>
                  </a:lnTo>
                  <a:lnTo>
                    <a:pt x="3735" y="1254"/>
                  </a:lnTo>
                  <a:lnTo>
                    <a:pt x="3804" y="1264"/>
                  </a:lnTo>
                  <a:lnTo>
                    <a:pt x="3872" y="1273"/>
                  </a:lnTo>
                  <a:lnTo>
                    <a:pt x="3941" y="1282"/>
                  </a:lnTo>
                  <a:lnTo>
                    <a:pt x="4009" y="1290"/>
                  </a:lnTo>
                  <a:lnTo>
                    <a:pt x="4077" y="1297"/>
                  </a:lnTo>
                  <a:lnTo>
                    <a:pt x="4145" y="1304"/>
                  </a:lnTo>
                  <a:lnTo>
                    <a:pt x="4213" y="1311"/>
                  </a:lnTo>
                  <a:lnTo>
                    <a:pt x="4280" y="1316"/>
                  </a:lnTo>
                  <a:lnTo>
                    <a:pt x="4348" y="1322"/>
                  </a:lnTo>
                  <a:lnTo>
                    <a:pt x="4415" y="1326"/>
                  </a:lnTo>
                  <a:lnTo>
                    <a:pt x="4482" y="1330"/>
                  </a:lnTo>
                  <a:lnTo>
                    <a:pt x="4549" y="1334"/>
                  </a:lnTo>
                  <a:lnTo>
                    <a:pt x="4615" y="1337"/>
                  </a:lnTo>
                  <a:lnTo>
                    <a:pt x="4681" y="1339"/>
                  </a:lnTo>
                  <a:lnTo>
                    <a:pt x="4748" y="1340"/>
                  </a:lnTo>
                  <a:lnTo>
                    <a:pt x="4813" y="1341"/>
                  </a:lnTo>
                  <a:lnTo>
                    <a:pt x="4879" y="1342"/>
                  </a:lnTo>
                  <a:lnTo>
                    <a:pt x="4944" y="1341"/>
                  </a:lnTo>
                  <a:lnTo>
                    <a:pt x="5009" y="1340"/>
                  </a:lnTo>
                  <a:lnTo>
                    <a:pt x="5074" y="1339"/>
                  </a:lnTo>
                  <a:lnTo>
                    <a:pt x="5138" y="1337"/>
                  </a:lnTo>
                  <a:lnTo>
                    <a:pt x="5202" y="1334"/>
                  </a:lnTo>
                  <a:lnTo>
                    <a:pt x="5266" y="1330"/>
                  </a:lnTo>
                  <a:lnTo>
                    <a:pt x="5329" y="1326"/>
                  </a:lnTo>
                  <a:lnTo>
                    <a:pt x="5393" y="1321"/>
                  </a:lnTo>
                  <a:lnTo>
                    <a:pt x="5455" y="1315"/>
                  </a:lnTo>
                  <a:lnTo>
                    <a:pt x="5518" y="1309"/>
                  </a:lnTo>
                  <a:lnTo>
                    <a:pt x="5579" y="1302"/>
                  </a:lnTo>
                  <a:lnTo>
                    <a:pt x="5641" y="1294"/>
                  </a:lnTo>
                  <a:lnTo>
                    <a:pt x="5702" y="1286"/>
                  </a:lnTo>
                  <a:lnTo>
                    <a:pt x="5763" y="1277"/>
                  </a:lnTo>
                  <a:lnTo>
                    <a:pt x="5823" y="1267"/>
                  </a:lnTo>
                  <a:lnTo>
                    <a:pt x="5883" y="1256"/>
                  </a:lnTo>
                  <a:lnTo>
                    <a:pt x="5943" y="1245"/>
                  </a:lnTo>
                  <a:lnTo>
                    <a:pt x="6001" y="1233"/>
                  </a:lnTo>
                  <a:lnTo>
                    <a:pt x="6118" y="1207"/>
                  </a:lnTo>
                  <a:lnTo>
                    <a:pt x="6233" y="1178"/>
                  </a:lnTo>
                  <a:lnTo>
                    <a:pt x="6345" y="1145"/>
                  </a:lnTo>
                  <a:lnTo>
                    <a:pt x="6456" y="1110"/>
                  </a:lnTo>
                  <a:lnTo>
                    <a:pt x="6564" y="1071"/>
                  </a:lnTo>
                  <a:lnTo>
                    <a:pt x="6670" y="1029"/>
                  </a:lnTo>
                  <a:lnTo>
                    <a:pt x="6774" y="984"/>
                  </a:lnTo>
                  <a:lnTo>
                    <a:pt x="6875" y="936"/>
                  </a:lnTo>
                  <a:lnTo>
                    <a:pt x="6974" y="884"/>
                  </a:lnTo>
                  <a:lnTo>
                    <a:pt x="7070" y="829"/>
                  </a:lnTo>
                  <a:lnTo>
                    <a:pt x="7163" y="771"/>
                  </a:lnTo>
                  <a:lnTo>
                    <a:pt x="7254" y="709"/>
                  </a:lnTo>
                  <a:lnTo>
                    <a:pt x="7342" y="643"/>
                  </a:lnTo>
                  <a:lnTo>
                    <a:pt x="7426" y="574"/>
                  </a:lnTo>
                  <a:lnTo>
                    <a:pt x="7508" y="501"/>
                  </a:lnTo>
                  <a:lnTo>
                    <a:pt x="7587" y="425"/>
                  </a:lnTo>
                  <a:lnTo>
                    <a:pt x="7662" y="345"/>
                  </a:lnTo>
                  <a:lnTo>
                    <a:pt x="7735" y="261"/>
                  </a:lnTo>
                  <a:lnTo>
                    <a:pt x="7803" y="174"/>
                  </a:lnTo>
                  <a:lnTo>
                    <a:pt x="7869" y="82"/>
                  </a:lnTo>
                  <a:lnTo>
                    <a:pt x="7922" y="0"/>
                  </a:lnTo>
                  <a:close/>
                </a:path>
              </a:pathLst>
            </a:custGeom>
            <a:solidFill>
              <a:srgbClr val="090B0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1">
              <a:extLst>
                <a:ext uri="{FF2B5EF4-FFF2-40B4-BE49-F238E27FC236}">
                  <a16:creationId xmlns:a16="http://schemas.microsoft.com/office/drawing/2014/main" id="{C9237252-D176-2D13-4F4E-4CB217E9CFE2}"/>
                </a:ext>
              </a:extLst>
            </p:cNvPr>
            <p:cNvSpPr>
              <a:spLocks/>
            </p:cNvSpPr>
            <p:nvPr/>
          </p:nvSpPr>
          <p:spPr bwMode="auto">
            <a:xfrm>
              <a:off x="34504" y="1326463"/>
              <a:ext cx="10002978" cy="717013"/>
            </a:xfrm>
            <a:custGeom>
              <a:avLst/>
              <a:gdLst>
                <a:gd name="T0" fmla="+- 0 499 480"/>
                <a:gd name="T1" fmla="*/ T0 w 8378"/>
                <a:gd name="T2" fmla="+- 0 2080 1292"/>
                <a:gd name="T3" fmla="*/ 2080 h 1561"/>
                <a:gd name="T4" fmla="+- 0 736 480"/>
                <a:gd name="T5" fmla="*/ T4 w 8378"/>
                <a:gd name="T6" fmla="+- 0 2171 1292"/>
                <a:gd name="T7" fmla="*/ 2171 h 1561"/>
                <a:gd name="T8" fmla="+- 0 1017 480"/>
                <a:gd name="T9" fmla="*/ T8 w 8378"/>
                <a:gd name="T10" fmla="+- 0 2268 1292"/>
                <a:gd name="T11" fmla="*/ 2268 h 1561"/>
                <a:gd name="T12" fmla="+- 0 1435 480"/>
                <a:gd name="T13" fmla="*/ T12 w 8378"/>
                <a:gd name="T14" fmla="+- 0 2393 1292"/>
                <a:gd name="T15" fmla="*/ 2393 h 1561"/>
                <a:gd name="T16" fmla="+- 0 1875 480"/>
                <a:gd name="T17" fmla="*/ T16 w 8378"/>
                <a:gd name="T18" fmla="+- 0 2505 1292"/>
                <a:gd name="T19" fmla="*/ 2505 h 1561"/>
                <a:gd name="T20" fmla="+- 0 2489 480"/>
                <a:gd name="T21" fmla="*/ T20 w 8378"/>
                <a:gd name="T22" fmla="+- 0 2633 1292"/>
                <a:gd name="T23" fmla="*/ 2633 h 1561"/>
                <a:gd name="T24" fmla="+- 0 3209 480"/>
                <a:gd name="T25" fmla="*/ T24 w 8378"/>
                <a:gd name="T26" fmla="+- 0 2743 1292"/>
                <a:gd name="T27" fmla="*/ 2743 h 1561"/>
                <a:gd name="T28" fmla="+- 0 3949 480"/>
                <a:gd name="T29" fmla="*/ T28 w 8378"/>
                <a:gd name="T30" fmla="+- 0 2816 1292"/>
                <a:gd name="T31" fmla="*/ 2816 h 1561"/>
                <a:gd name="T32" fmla="+- 0 4698 480"/>
                <a:gd name="T33" fmla="*/ T32 w 8378"/>
                <a:gd name="T34" fmla="+- 0 2850 1292"/>
                <a:gd name="T35" fmla="*/ 2850 h 1561"/>
                <a:gd name="T36" fmla="+- 0 5361 480"/>
                <a:gd name="T37" fmla="*/ T36 w 8378"/>
                <a:gd name="T38" fmla="+- 0 2845 1292"/>
                <a:gd name="T39" fmla="*/ 2845 h 1561"/>
                <a:gd name="T40" fmla="+- 0 5853 480"/>
                <a:gd name="T41" fmla="*/ T40 w 8378"/>
                <a:gd name="T42" fmla="+- 0 2818 1292"/>
                <a:gd name="T43" fmla="*/ 2818 h 1561"/>
                <a:gd name="T44" fmla="+- 0 6336 480"/>
                <a:gd name="T45" fmla="*/ T44 w 8378"/>
                <a:gd name="T46" fmla="+- 0 2771 1292"/>
                <a:gd name="T47" fmla="*/ 2771 h 1561"/>
                <a:gd name="T48" fmla="+- 0 6806 480"/>
                <a:gd name="T49" fmla="*/ T48 w 8378"/>
                <a:gd name="T50" fmla="+- 0 2702 1292"/>
                <a:gd name="T51" fmla="*/ 2702 h 1561"/>
                <a:gd name="T52" fmla="+- 0 7261 480"/>
                <a:gd name="T53" fmla="*/ T52 w 8378"/>
                <a:gd name="T54" fmla="+- 0 2612 1292"/>
                <a:gd name="T55" fmla="*/ 2612 h 1561"/>
                <a:gd name="T56" fmla="+- 0 7481 480"/>
                <a:gd name="T57" fmla="*/ T56 w 8378"/>
                <a:gd name="T58" fmla="+- 0 2558 1292"/>
                <a:gd name="T59" fmla="*/ 2558 h 1561"/>
                <a:gd name="T60" fmla="+- 0 7652 480"/>
                <a:gd name="T61" fmla="*/ T60 w 8378"/>
                <a:gd name="T62" fmla="+- 0 2511 1292"/>
                <a:gd name="T63" fmla="*/ 2511 h 1561"/>
                <a:gd name="T64" fmla="+- 0 5534 480"/>
                <a:gd name="T65" fmla="*/ T64 w 8378"/>
                <a:gd name="T66" fmla="+- 0 2507 1292"/>
                <a:gd name="T67" fmla="*/ 2507 h 1561"/>
                <a:gd name="T68" fmla="+- 0 4776 480"/>
                <a:gd name="T69" fmla="*/ T68 w 8378"/>
                <a:gd name="T70" fmla="+- 0 2464 1292"/>
                <a:gd name="T71" fmla="*/ 2464 h 1561"/>
                <a:gd name="T72" fmla="+- 0 4023 480"/>
                <a:gd name="T73" fmla="*/ T72 w 8378"/>
                <a:gd name="T74" fmla="+- 0 2379 1292"/>
                <a:gd name="T75" fmla="*/ 2379 h 1561"/>
                <a:gd name="T76" fmla="+- 0 3287 480"/>
                <a:gd name="T77" fmla="*/ T76 w 8378"/>
                <a:gd name="T78" fmla="+- 0 2255 1292"/>
                <a:gd name="T79" fmla="*/ 2255 h 1561"/>
                <a:gd name="T80" fmla="+- 0 2735 480"/>
                <a:gd name="T81" fmla="*/ T80 w 8378"/>
                <a:gd name="T82" fmla="+- 0 2134 1292"/>
                <a:gd name="T83" fmla="*/ 2134 h 1561"/>
                <a:gd name="T84" fmla="+- 0 2279 480"/>
                <a:gd name="T85" fmla="*/ T84 w 8378"/>
                <a:gd name="T86" fmla="+- 0 2014 1292"/>
                <a:gd name="T87" fmla="*/ 2014 h 1561"/>
                <a:gd name="T88" fmla="+- 0 1844 480"/>
                <a:gd name="T89" fmla="*/ T88 w 8378"/>
                <a:gd name="T90" fmla="+- 0 1881 1292"/>
                <a:gd name="T91" fmla="*/ 1881 h 1561"/>
                <a:gd name="T92" fmla="+- 0 1434 480"/>
                <a:gd name="T93" fmla="*/ T92 w 8378"/>
                <a:gd name="T94" fmla="+- 0 1736 1292"/>
                <a:gd name="T95" fmla="*/ 1736 h 1561"/>
                <a:gd name="T96" fmla="+- 0 1175 480"/>
                <a:gd name="T97" fmla="*/ T96 w 8378"/>
                <a:gd name="T98" fmla="+- 0 1632 1292"/>
                <a:gd name="T99" fmla="*/ 1632 h 1561"/>
                <a:gd name="T100" fmla="+- 0 990 480"/>
                <a:gd name="T101" fmla="*/ T100 w 8378"/>
                <a:gd name="T102" fmla="+- 0 1551 1292"/>
                <a:gd name="T103" fmla="*/ 1551 h 1561"/>
                <a:gd name="T104" fmla="+- 0 813 480"/>
                <a:gd name="T105" fmla="*/ T104 w 8378"/>
                <a:gd name="T106" fmla="+- 0 1468 1292"/>
                <a:gd name="T107" fmla="*/ 1468 h 1561"/>
                <a:gd name="T108" fmla="+- 0 644 480"/>
                <a:gd name="T109" fmla="*/ T108 w 8378"/>
                <a:gd name="T110" fmla="+- 0 1382 1292"/>
                <a:gd name="T111" fmla="*/ 1382 h 1561"/>
                <a:gd name="T112" fmla="+- 0 484 480"/>
                <a:gd name="T113" fmla="*/ T112 w 8378"/>
                <a:gd name="T114" fmla="+- 0 1294 1292"/>
                <a:gd name="T115" fmla="*/ 1294 h 1561"/>
                <a:gd name="T116" fmla="+- 0 8792 480"/>
                <a:gd name="T117" fmla="*/ T116 w 8378"/>
                <a:gd name="T118" fmla="+- 0 2040 1292"/>
                <a:gd name="T119" fmla="*/ 2040 h 1561"/>
                <a:gd name="T120" fmla="+- 0 8590 480"/>
                <a:gd name="T121" fmla="*/ T120 w 8378"/>
                <a:gd name="T122" fmla="+- 0 2114 1292"/>
                <a:gd name="T123" fmla="*/ 2114 h 1561"/>
                <a:gd name="T124" fmla="+- 0 8381 480"/>
                <a:gd name="T125" fmla="*/ T124 w 8378"/>
                <a:gd name="T126" fmla="+- 0 2182 1292"/>
                <a:gd name="T127" fmla="*/ 2182 h 1561"/>
                <a:gd name="T128" fmla="+- 0 8167 480"/>
                <a:gd name="T129" fmla="*/ T128 w 8378"/>
                <a:gd name="T130" fmla="+- 0 2242 1292"/>
                <a:gd name="T131" fmla="*/ 2242 h 1561"/>
                <a:gd name="T132" fmla="+- 0 7947 480"/>
                <a:gd name="T133" fmla="*/ T132 w 8378"/>
                <a:gd name="T134" fmla="+- 0 2296 1292"/>
                <a:gd name="T135" fmla="*/ 2296 h 1561"/>
                <a:gd name="T136" fmla="+- 0 7721 480"/>
                <a:gd name="T137" fmla="*/ T136 w 8378"/>
                <a:gd name="T138" fmla="+- 0 2344 1292"/>
                <a:gd name="T139" fmla="*/ 2344 h 1561"/>
                <a:gd name="T140" fmla="+- 0 7491 480"/>
                <a:gd name="T141" fmla="*/ T140 w 8378"/>
                <a:gd name="T142" fmla="+- 0 2386 1292"/>
                <a:gd name="T143" fmla="*/ 2386 h 1561"/>
                <a:gd name="T144" fmla="+- 0 7019 480"/>
                <a:gd name="T145" fmla="*/ T144 w 8378"/>
                <a:gd name="T146" fmla="+- 0 2450 1292"/>
                <a:gd name="T147" fmla="*/ 2450 h 1561"/>
                <a:gd name="T148" fmla="+- 0 6533 480"/>
                <a:gd name="T149" fmla="*/ T148 w 8378"/>
                <a:gd name="T150" fmla="+- 0 2491 1292"/>
                <a:gd name="T151" fmla="*/ 2491 h 1561"/>
                <a:gd name="T152" fmla="+- 0 6037 480"/>
                <a:gd name="T153" fmla="*/ T152 w 8378"/>
                <a:gd name="T154" fmla="+- 0 2510 1292"/>
                <a:gd name="T155" fmla="*/ 2510 h 1561"/>
                <a:gd name="T156" fmla="+- 0 7697 480"/>
                <a:gd name="T157" fmla="*/ T156 w 8378"/>
                <a:gd name="T158" fmla="+- 0 2498 1292"/>
                <a:gd name="T159" fmla="*/ 2498 h 1561"/>
                <a:gd name="T160" fmla="+- 0 7907 480"/>
                <a:gd name="T161" fmla="*/ T160 w 8378"/>
                <a:gd name="T162" fmla="+- 0 2433 1292"/>
                <a:gd name="T163" fmla="*/ 2433 h 1561"/>
                <a:gd name="T164" fmla="+- 0 8111 480"/>
                <a:gd name="T165" fmla="*/ T164 w 8378"/>
                <a:gd name="T166" fmla="+- 0 2361 1292"/>
                <a:gd name="T167" fmla="*/ 2361 h 1561"/>
                <a:gd name="T168" fmla="+- 0 8308 480"/>
                <a:gd name="T169" fmla="*/ T168 w 8378"/>
                <a:gd name="T170" fmla="+- 0 2284 1292"/>
                <a:gd name="T171" fmla="*/ 2284 h 1561"/>
                <a:gd name="T172" fmla="+- 0 8499 480"/>
                <a:gd name="T173" fmla="*/ T172 w 8378"/>
                <a:gd name="T174" fmla="+- 0 2200 1292"/>
                <a:gd name="T175" fmla="*/ 2200 h 1561"/>
                <a:gd name="T176" fmla="+- 0 8682 480"/>
                <a:gd name="T177" fmla="*/ T176 w 8378"/>
                <a:gd name="T178" fmla="+- 0 2110 1292"/>
                <a:gd name="T179" fmla="*/ 2110 h 1561"/>
                <a:gd name="T180" fmla="+- 0 8858 480"/>
                <a:gd name="T181" fmla="*/ T180 w 8378"/>
                <a:gd name="T182" fmla="+- 0 2014 1292"/>
                <a:gd name="T183" fmla="*/ 2014 h 15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378" h="1561">
                  <a:moveTo>
                    <a:pt x="0" y="0"/>
                  </a:moveTo>
                  <a:lnTo>
                    <a:pt x="0" y="781"/>
                  </a:lnTo>
                  <a:lnTo>
                    <a:pt x="19" y="788"/>
                  </a:lnTo>
                  <a:lnTo>
                    <a:pt x="81" y="813"/>
                  </a:lnTo>
                  <a:lnTo>
                    <a:pt x="144" y="837"/>
                  </a:lnTo>
                  <a:lnTo>
                    <a:pt x="256" y="879"/>
                  </a:lnTo>
                  <a:lnTo>
                    <a:pt x="272" y="885"/>
                  </a:lnTo>
                  <a:lnTo>
                    <a:pt x="403" y="931"/>
                  </a:lnTo>
                  <a:lnTo>
                    <a:pt x="537" y="976"/>
                  </a:lnTo>
                  <a:lnTo>
                    <a:pt x="674" y="1019"/>
                  </a:lnTo>
                  <a:lnTo>
                    <a:pt x="813" y="1061"/>
                  </a:lnTo>
                  <a:lnTo>
                    <a:pt x="955" y="1101"/>
                  </a:lnTo>
                  <a:lnTo>
                    <a:pt x="1100" y="1140"/>
                  </a:lnTo>
                  <a:lnTo>
                    <a:pt x="1246" y="1178"/>
                  </a:lnTo>
                  <a:lnTo>
                    <a:pt x="1395" y="1213"/>
                  </a:lnTo>
                  <a:lnTo>
                    <a:pt x="1546" y="1248"/>
                  </a:lnTo>
                  <a:lnTo>
                    <a:pt x="1776" y="1296"/>
                  </a:lnTo>
                  <a:lnTo>
                    <a:pt x="2009" y="1341"/>
                  </a:lnTo>
                  <a:lnTo>
                    <a:pt x="2246" y="1381"/>
                  </a:lnTo>
                  <a:lnTo>
                    <a:pt x="2487" y="1418"/>
                  </a:lnTo>
                  <a:lnTo>
                    <a:pt x="2729" y="1451"/>
                  </a:lnTo>
                  <a:lnTo>
                    <a:pt x="2974" y="1480"/>
                  </a:lnTo>
                  <a:lnTo>
                    <a:pt x="3221" y="1504"/>
                  </a:lnTo>
                  <a:lnTo>
                    <a:pt x="3469" y="1524"/>
                  </a:lnTo>
                  <a:lnTo>
                    <a:pt x="3718" y="1540"/>
                  </a:lnTo>
                  <a:lnTo>
                    <a:pt x="3968" y="1552"/>
                  </a:lnTo>
                  <a:lnTo>
                    <a:pt x="4218" y="1558"/>
                  </a:lnTo>
                  <a:lnTo>
                    <a:pt x="4467" y="1560"/>
                  </a:lnTo>
                  <a:lnTo>
                    <a:pt x="4716" y="1558"/>
                  </a:lnTo>
                  <a:lnTo>
                    <a:pt x="4881" y="1553"/>
                  </a:lnTo>
                  <a:lnTo>
                    <a:pt x="5046" y="1546"/>
                  </a:lnTo>
                  <a:lnTo>
                    <a:pt x="5210" y="1537"/>
                  </a:lnTo>
                  <a:lnTo>
                    <a:pt x="5373" y="1526"/>
                  </a:lnTo>
                  <a:lnTo>
                    <a:pt x="5535" y="1513"/>
                  </a:lnTo>
                  <a:lnTo>
                    <a:pt x="5696" y="1497"/>
                  </a:lnTo>
                  <a:lnTo>
                    <a:pt x="5856" y="1479"/>
                  </a:lnTo>
                  <a:lnTo>
                    <a:pt x="6014" y="1458"/>
                  </a:lnTo>
                  <a:lnTo>
                    <a:pt x="6171" y="1436"/>
                  </a:lnTo>
                  <a:lnTo>
                    <a:pt x="6326" y="1410"/>
                  </a:lnTo>
                  <a:lnTo>
                    <a:pt x="6480" y="1383"/>
                  </a:lnTo>
                  <a:lnTo>
                    <a:pt x="6631" y="1352"/>
                  </a:lnTo>
                  <a:lnTo>
                    <a:pt x="6781" y="1320"/>
                  </a:lnTo>
                  <a:lnTo>
                    <a:pt x="6855" y="1302"/>
                  </a:lnTo>
                  <a:lnTo>
                    <a:pt x="6929" y="1284"/>
                  </a:lnTo>
                  <a:lnTo>
                    <a:pt x="7001" y="1266"/>
                  </a:lnTo>
                  <a:lnTo>
                    <a:pt x="7074" y="1247"/>
                  </a:lnTo>
                  <a:lnTo>
                    <a:pt x="7146" y="1227"/>
                  </a:lnTo>
                  <a:lnTo>
                    <a:pt x="7172" y="1219"/>
                  </a:lnTo>
                  <a:lnTo>
                    <a:pt x="5390" y="1219"/>
                  </a:lnTo>
                  <a:lnTo>
                    <a:pt x="5222" y="1218"/>
                  </a:lnTo>
                  <a:lnTo>
                    <a:pt x="5054" y="1215"/>
                  </a:lnTo>
                  <a:lnTo>
                    <a:pt x="4801" y="1206"/>
                  </a:lnTo>
                  <a:lnTo>
                    <a:pt x="4549" y="1191"/>
                  </a:lnTo>
                  <a:lnTo>
                    <a:pt x="4296" y="1172"/>
                  </a:lnTo>
                  <a:lnTo>
                    <a:pt x="4044" y="1148"/>
                  </a:lnTo>
                  <a:lnTo>
                    <a:pt x="3793" y="1120"/>
                  </a:lnTo>
                  <a:lnTo>
                    <a:pt x="3543" y="1087"/>
                  </a:lnTo>
                  <a:lnTo>
                    <a:pt x="3295" y="1050"/>
                  </a:lnTo>
                  <a:lnTo>
                    <a:pt x="3050" y="1009"/>
                  </a:lnTo>
                  <a:lnTo>
                    <a:pt x="2807" y="963"/>
                  </a:lnTo>
                  <a:lnTo>
                    <a:pt x="2647" y="931"/>
                  </a:lnTo>
                  <a:lnTo>
                    <a:pt x="2410" y="879"/>
                  </a:lnTo>
                  <a:lnTo>
                    <a:pt x="2255" y="842"/>
                  </a:lnTo>
                  <a:lnTo>
                    <a:pt x="2101" y="804"/>
                  </a:lnTo>
                  <a:lnTo>
                    <a:pt x="1949" y="764"/>
                  </a:lnTo>
                  <a:lnTo>
                    <a:pt x="1799" y="722"/>
                  </a:lnTo>
                  <a:lnTo>
                    <a:pt x="1652" y="680"/>
                  </a:lnTo>
                  <a:lnTo>
                    <a:pt x="1507" y="635"/>
                  </a:lnTo>
                  <a:lnTo>
                    <a:pt x="1364" y="589"/>
                  </a:lnTo>
                  <a:lnTo>
                    <a:pt x="1225" y="542"/>
                  </a:lnTo>
                  <a:lnTo>
                    <a:pt x="1088" y="493"/>
                  </a:lnTo>
                  <a:lnTo>
                    <a:pt x="954" y="444"/>
                  </a:lnTo>
                  <a:lnTo>
                    <a:pt x="823" y="392"/>
                  </a:lnTo>
                  <a:lnTo>
                    <a:pt x="759" y="366"/>
                  </a:lnTo>
                  <a:lnTo>
                    <a:pt x="695" y="340"/>
                  </a:lnTo>
                  <a:lnTo>
                    <a:pt x="633" y="313"/>
                  </a:lnTo>
                  <a:lnTo>
                    <a:pt x="571" y="286"/>
                  </a:lnTo>
                  <a:lnTo>
                    <a:pt x="510" y="259"/>
                  </a:lnTo>
                  <a:lnTo>
                    <a:pt x="450" y="232"/>
                  </a:lnTo>
                  <a:lnTo>
                    <a:pt x="391" y="204"/>
                  </a:lnTo>
                  <a:lnTo>
                    <a:pt x="333" y="176"/>
                  </a:lnTo>
                  <a:lnTo>
                    <a:pt x="275" y="148"/>
                  </a:lnTo>
                  <a:lnTo>
                    <a:pt x="219" y="119"/>
                  </a:lnTo>
                  <a:lnTo>
                    <a:pt x="164" y="90"/>
                  </a:lnTo>
                  <a:lnTo>
                    <a:pt x="109" y="61"/>
                  </a:lnTo>
                  <a:lnTo>
                    <a:pt x="56" y="32"/>
                  </a:lnTo>
                  <a:lnTo>
                    <a:pt x="4" y="2"/>
                  </a:lnTo>
                  <a:lnTo>
                    <a:pt x="0" y="0"/>
                  </a:lnTo>
                  <a:close/>
                  <a:moveTo>
                    <a:pt x="8378" y="722"/>
                  </a:moveTo>
                  <a:lnTo>
                    <a:pt x="8312" y="748"/>
                  </a:lnTo>
                  <a:lnTo>
                    <a:pt x="8245" y="774"/>
                  </a:lnTo>
                  <a:lnTo>
                    <a:pt x="8178" y="798"/>
                  </a:lnTo>
                  <a:lnTo>
                    <a:pt x="8110" y="822"/>
                  </a:lnTo>
                  <a:lnTo>
                    <a:pt x="8041" y="845"/>
                  </a:lnTo>
                  <a:lnTo>
                    <a:pt x="7972" y="868"/>
                  </a:lnTo>
                  <a:lnTo>
                    <a:pt x="7901" y="890"/>
                  </a:lnTo>
                  <a:lnTo>
                    <a:pt x="7830" y="911"/>
                  </a:lnTo>
                  <a:lnTo>
                    <a:pt x="7759" y="931"/>
                  </a:lnTo>
                  <a:lnTo>
                    <a:pt x="7687" y="950"/>
                  </a:lnTo>
                  <a:lnTo>
                    <a:pt x="7614" y="969"/>
                  </a:lnTo>
                  <a:lnTo>
                    <a:pt x="7540" y="987"/>
                  </a:lnTo>
                  <a:lnTo>
                    <a:pt x="7467" y="1004"/>
                  </a:lnTo>
                  <a:lnTo>
                    <a:pt x="7392" y="1021"/>
                  </a:lnTo>
                  <a:lnTo>
                    <a:pt x="7317" y="1037"/>
                  </a:lnTo>
                  <a:lnTo>
                    <a:pt x="7241" y="1052"/>
                  </a:lnTo>
                  <a:lnTo>
                    <a:pt x="7165" y="1067"/>
                  </a:lnTo>
                  <a:lnTo>
                    <a:pt x="7088" y="1080"/>
                  </a:lnTo>
                  <a:lnTo>
                    <a:pt x="7011" y="1094"/>
                  </a:lnTo>
                  <a:lnTo>
                    <a:pt x="6855" y="1118"/>
                  </a:lnTo>
                  <a:lnTo>
                    <a:pt x="6698" y="1139"/>
                  </a:lnTo>
                  <a:lnTo>
                    <a:pt x="6539" y="1158"/>
                  </a:lnTo>
                  <a:lnTo>
                    <a:pt x="6378" y="1174"/>
                  </a:lnTo>
                  <a:lnTo>
                    <a:pt x="6216" y="1188"/>
                  </a:lnTo>
                  <a:lnTo>
                    <a:pt x="6053" y="1199"/>
                  </a:lnTo>
                  <a:lnTo>
                    <a:pt x="5888" y="1208"/>
                  </a:lnTo>
                  <a:lnTo>
                    <a:pt x="5723" y="1214"/>
                  </a:lnTo>
                  <a:lnTo>
                    <a:pt x="5557" y="1218"/>
                  </a:lnTo>
                  <a:lnTo>
                    <a:pt x="5390" y="1219"/>
                  </a:lnTo>
                  <a:lnTo>
                    <a:pt x="7172" y="1219"/>
                  </a:lnTo>
                  <a:lnTo>
                    <a:pt x="7217" y="1206"/>
                  </a:lnTo>
                  <a:lnTo>
                    <a:pt x="7287" y="1185"/>
                  </a:lnTo>
                  <a:lnTo>
                    <a:pt x="7357" y="1163"/>
                  </a:lnTo>
                  <a:lnTo>
                    <a:pt x="7427" y="1141"/>
                  </a:lnTo>
                  <a:lnTo>
                    <a:pt x="7495" y="1118"/>
                  </a:lnTo>
                  <a:lnTo>
                    <a:pt x="7563" y="1094"/>
                  </a:lnTo>
                  <a:lnTo>
                    <a:pt x="7631" y="1069"/>
                  </a:lnTo>
                  <a:lnTo>
                    <a:pt x="7697" y="1044"/>
                  </a:lnTo>
                  <a:lnTo>
                    <a:pt x="7763" y="1018"/>
                  </a:lnTo>
                  <a:lnTo>
                    <a:pt x="7828" y="992"/>
                  </a:lnTo>
                  <a:lnTo>
                    <a:pt x="7892" y="965"/>
                  </a:lnTo>
                  <a:lnTo>
                    <a:pt x="7956" y="937"/>
                  </a:lnTo>
                  <a:lnTo>
                    <a:pt x="8019" y="908"/>
                  </a:lnTo>
                  <a:lnTo>
                    <a:pt x="8081" y="879"/>
                  </a:lnTo>
                  <a:lnTo>
                    <a:pt x="8142" y="849"/>
                  </a:lnTo>
                  <a:lnTo>
                    <a:pt x="8202" y="818"/>
                  </a:lnTo>
                  <a:lnTo>
                    <a:pt x="8261" y="787"/>
                  </a:lnTo>
                  <a:lnTo>
                    <a:pt x="8320" y="755"/>
                  </a:lnTo>
                  <a:lnTo>
                    <a:pt x="8378" y="722"/>
                  </a:lnTo>
                  <a:close/>
                </a:path>
              </a:pathLst>
            </a:custGeom>
            <a:solidFill>
              <a:srgbClr val="ED20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 name="Freeform 2">
              <a:extLst>
                <a:ext uri="{FF2B5EF4-FFF2-40B4-BE49-F238E27FC236}">
                  <a16:creationId xmlns:a16="http://schemas.microsoft.com/office/drawing/2014/main" id="{F149ECFC-AB89-F797-6947-F03730436372}"/>
                </a:ext>
              </a:extLst>
            </p:cNvPr>
            <p:cNvSpPr>
              <a:spLocks/>
            </p:cNvSpPr>
            <p:nvPr/>
          </p:nvSpPr>
          <p:spPr bwMode="auto">
            <a:xfrm>
              <a:off x="35819" y="961296"/>
              <a:ext cx="11809436" cy="867214"/>
            </a:xfrm>
            <a:custGeom>
              <a:avLst/>
              <a:gdLst>
                <a:gd name="T0" fmla="+- 0 480 480"/>
                <a:gd name="T1" fmla="*/ T0 w 9891"/>
                <a:gd name="T2" fmla="+- 0 1150 480"/>
                <a:gd name="T3" fmla="*/ 1150 h 1888"/>
                <a:gd name="T4" fmla="+- 0 585 480"/>
                <a:gd name="T5" fmla="*/ T4 w 9891"/>
                <a:gd name="T6" fmla="+- 0 1208 480"/>
                <a:gd name="T7" fmla="*/ 1208 h 1888"/>
                <a:gd name="T8" fmla="+- 0 802 480"/>
                <a:gd name="T9" fmla="*/ T8 w 9891"/>
                <a:gd name="T10" fmla="+- 0 1320 480"/>
                <a:gd name="T11" fmla="*/ 1320 h 1888"/>
                <a:gd name="T12" fmla="+- 0 1093 480"/>
                <a:gd name="T13" fmla="*/ T12 w 9891"/>
                <a:gd name="T14" fmla="+- 0 1456 480"/>
                <a:gd name="T15" fmla="*/ 1456 h 1888"/>
                <a:gd name="T16" fmla="+- 0 1341 480"/>
                <a:gd name="T17" fmla="*/ T16 w 9891"/>
                <a:gd name="T18" fmla="+- 0 1558 480"/>
                <a:gd name="T19" fmla="*/ 1558 h 1888"/>
                <a:gd name="T20" fmla="+- 0 1667 480"/>
                <a:gd name="T21" fmla="*/ T20 w 9891"/>
                <a:gd name="T22" fmla="+- 0 1680 480"/>
                <a:gd name="T23" fmla="*/ 1680 h 1888"/>
                <a:gd name="T24" fmla="+- 0 2153 480"/>
                <a:gd name="T25" fmla="*/ T24 w 9891"/>
                <a:gd name="T26" fmla="+- 0 1836 480"/>
                <a:gd name="T27" fmla="*/ 1836 h 1888"/>
                <a:gd name="T28" fmla="+- 0 2516 480"/>
                <a:gd name="T29" fmla="*/ T28 w 9891"/>
                <a:gd name="T30" fmla="+- 0 1938 480"/>
                <a:gd name="T31" fmla="*/ 1938 h 1888"/>
                <a:gd name="T32" fmla="+- 0 2893 480"/>
                <a:gd name="T33" fmla="*/ T32 w 9891"/>
                <a:gd name="T34" fmla="+- 0 2030 480"/>
                <a:gd name="T35" fmla="*/ 2030 h 1888"/>
                <a:gd name="T36" fmla="+- 0 3280 480"/>
                <a:gd name="T37" fmla="*/ T36 w 9891"/>
                <a:gd name="T38" fmla="+- 0 2112 480"/>
                <a:gd name="T39" fmla="*/ 2112 h 1888"/>
                <a:gd name="T40" fmla="+- 0 3675 480"/>
                <a:gd name="T41" fmla="*/ T40 w 9891"/>
                <a:gd name="T42" fmla="+- 0 2184 480"/>
                <a:gd name="T43" fmla="*/ 2184 h 1888"/>
                <a:gd name="T44" fmla="+- 0 3996 480"/>
                <a:gd name="T45" fmla="*/ T44 w 9891"/>
                <a:gd name="T46" fmla="+- 0 2234 480"/>
                <a:gd name="T47" fmla="*/ 2234 h 1888"/>
                <a:gd name="T48" fmla="+- 0 4402 480"/>
                <a:gd name="T49" fmla="*/ T48 w 9891"/>
                <a:gd name="T50" fmla="+- 0 2286 480"/>
                <a:gd name="T51" fmla="*/ 2286 h 1888"/>
                <a:gd name="T52" fmla="+- 0 5386 480"/>
                <a:gd name="T53" fmla="*/ T52 w 9891"/>
                <a:gd name="T54" fmla="+- 0 2360 480"/>
                <a:gd name="T55" fmla="*/ 2360 h 1888"/>
                <a:gd name="T56" fmla="+- 0 5632 480"/>
                <a:gd name="T57" fmla="*/ T56 w 9891"/>
                <a:gd name="T58" fmla="+- 0 2366 480"/>
                <a:gd name="T59" fmla="*/ 2366 h 1888"/>
                <a:gd name="T60" fmla="+- 0 6283 480"/>
                <a:gd name="T61" fmla="*/ T60 w 9891"/>
                <a:gd name="T62" fmla="+- 0 2362 480"/>
                <a:gd name="T63" fmla="*/ 2362 h 1888"/>
                <a:gd name="T64" fmla="+- 0 6683 480"/>
                <a:gd name="T65" fmla="*/ T64 w 9891"/>
                <a:gd name="T66" fmla="+- 0 2340 480"/>
                <a:gd name="T67" fmla="*/ 2340 h 1888"/>
                <a:gd name="T68" fmla="+- 0 7076 480"/>
                <a:gd name="T69" fmla="*/ T68 w 9891"/>
                <a:gd name="T70" fmla="+- 0 2302 480"/>
                <a:gd name="T71" fmla="*/ 2302 h 1888"/>
                <a:gd name="T72" fmla="+- 0 7684 480"/>
                <a:gd name="T73" fmla="*/ T72 w 9891"/>
                <a:gd name="T74" fmla="+- 0 2210 480"/>
                <a:gd name="T75" fmla="*/ 2210 h 1888"/>
                <a:gd name="T76" fmla="+- 0 7977 480"/>
                <a:gd name="T77" fmla="*/ T76 w 9891"/>
                <a:gd name="T78" fmla="+- 0 2148 480"/>
                <a:gd name="T79" fmla="*/ 2148 h 1888"/>
                <a:gd name="T80" fmla="+- 0 8602 480"/>
                <a:gd name="T81" fmla="*/ T80 w 9891"/>
                <a:gd name="T82" fmla="+- 0 1968 480"/>
                <a:gd name="T83" fmla="*/ 1968 h 1888"/>
                <a:gd name="T84" fmla="+- 0 7139 480"/>
                <a:gd name="T85" fmla="*/ T84 w 9891"/>
                <a:gd name="T86" fmla="+- 0 1920 480"/>
                <a:gd name="T87" fmla="*/ 1920 h 1888"/>
                <a:gd name="T88" fmla="+- 0 6907 480"/>
                <a:gd name="T89" fmla="*/ T88 w 9891"/>
                <a:gd name="T90" fmla="+- 0 1914 480"/>
                <a:gd name="T91" fmla="*/ 1914 h 1888"/>
                <a:gd name="T92" fmla="+- 0 6672 480"/>
                <a:gd name="T93" fmla="*/ T92 w 9891"/>
                <a:gd name="T94" fmla="+- 0 1900 480"/>
                <a:gd name="T95" fmla="*/ 1900 h 1888"/>
                <a:gd name="T96" fmla="+- 0 6037 480"/>
                <a:gd name="T97" fmla="*/ T96 w 9891"/>
                <a:gd name="T98" fmla="+- 0 1834 480"/>
                <a:gd name="T99" fmla="*/ 1834 h 1888"/>
                <a:gd name="T100" fmla="+- 0 5153 480"/>
                <a:gd name="T101" fmla="*/ T100 w 9891"/>
                <a:gd name="T102" fmla="+- 0 1680 480"/>
                <a:gd name="T103" fmla="*/ 1680 h 1888"/>
                <a:gd name="T104" fmla="+- 0 4514 480"/>
                <a:gd name="T105" fmla="*/ T104 w 9891"/>
                <a:gd name="T106" fmla="+- 0 1526 480"/>
                <a:gd name="T107" fmla="*/ 1526 h 1888"/>
                <a:gd name="T108" fmla="+- 0 4198 480"/>
                <a:gd name="T109" fmla="*/ T108 w 9891"/>
                <a:gd name="T110" fmla="+- 0 1438 480"/>
                <a:gd name="T111" fmla="*/ 1438 h 1888"/>
                <a:gd name="T112" fmla="+- 0 3355 480"/>
                <a:gd name="T113" fmla="*/ T112 w 9891"/>
                <a:gd name="T114" fmla="+- 0 1164 480"/>
                <a:gd name="T115" fmla="*/ 1164 h 1888"/>
                <a:gd name="T116" fmla="+- 0 2774 480"/>
                <a:gd name="T117" fmla="*/ T116 w 9891"/>
                <a:gd name="T118" fmla="+- 0 936 480"/>
                <a:gd name="T119" fmla="*/ 936 h 1888"/>
                <a:gd name="T120" fmla="+- 0 2429 480"/>
                <a:gd name="T121" fmla="*/ T120 w 9891"/>
                <a:gd name="T122" fmla="+- 0 784 480"/>
                <a:gd name="T123" fmla="*/ 784 h 1888"/>
                <a:gd name="T124" fmla="+- 0 2036 480"/>
                <a:gd name="T125" fmla="*/ T124 w 9891"/>
                <a:gd name="T126" fmla="+- 0 594 480"/>
                <a:gd name="T127" fmla="*/ 594 h 1888"/>
                <a:gd name="T128" fmla="+- 0 1824 480"/>
                <a:gd name="T129" fmla="*/ T128 w 9891"/>
                <a:gd name="T130" fmla="+- 0 480 480"/>
                <a:gd name="T131" fmla="*/ 480 h 1888"/>
                <a:gd name="T132" fmla="+- 0 10298 480"/>
                <a:gd name="T133" fmla="*/ T132 w 9891"/>
                <a:gd name="T134" fmla="+- 0 834 480"/>
                <a:gd name="T135" fmla="*/ 834 h 1888"/>
                <a:gd name="T136" fmla="+- 0 10181 480"/>
                <a:gd name="T137" fmla="*/ T136 w 9891"/>
                <a:gd name="T138" fmla="+- 0 968 480"/>
                <a:gd name="T139" fmla="*/ 968 h 1888"/>
                <a:gd name="T140" fmla="+- 0 10054 480"/>
                <a:gd name="T141" fmla="*/ T140 w 9891"/>
                <a:gd name="T142" fmla="+- 0 1094 480"/>
                <a:gd name="T143" fmla="*/ 1094 h 1888"/>
                <a:gd name="T144" fmla="+- 0 9916 480"/>
                <a:gd name="T145" fmla="*/ T144 w 9891"/>
                <a:gd name="T146" fmla="+- 0 1210 480"/>
                <a:gd name="T147" fmla="*/ 1210 h 1888"/>
                <a:gd name="T148" fmla="+- 0 9770 480"/>
                <a:gd name="T149" fmla="*/ T148 w 9891"/>
                <a:gd name="T150" fmla="+- 0 1316 480"/>
                <a:gd name="T151" fmla="*/ 1316 h 1888"/>
                <a:gd name="T152" fmla="+- 0 9615 480"/>
                <a:gd name="T153" fmla="*/ T152 w 9891"/>
                <a:gd name="T154" fmla="+- 0 1412 480"/>
                <a:gd name="T155" fmla="*/ 1412 h 1888"/>
                <a:gd name="T156" fmla="+- 0 9337 480"/>
                <a:gd name="T157" fmla="*/ T156 w 9891"/>
                <a:gd name="T158" fmla="+- 0 1554 480"/>
                <a:gd name="T159" fmla="*/ 1554 h 1888"/>
                <a:gd name="T160" fmla="+- 0 8913 480"/>
                <a:gd name="T161" fmla="*/ T160 w 9891"/>
                <a:gd name="T162" fmla="+- 0 1710 480"/>
                <a:gd name="T163" fmla="*/ 1710 h 1888"/>
                <a:gd name="T164" fmla="+- 0 8452 480"/>
                <a:gd name="T165" fmla="*/ T164 w 9891"/>
                <a:gd name="T166" fmla="+- 0 1822 480"/>
                <a:gd name="T167" fmla="*/ 1822 h 1888"/>
                <a:gd name="T168" fmla="+- 0 7961 480"/>
                <a:gd name="T169" fmla="*/ T168 w 9891"/>
                <a:gd name="T170" fmla="+- 0 1892 480"/>
                <a:gd name="T171" fmla="*/ 1892 h 1888"/>
                <a:gd name="T172" fmla="+- 0 7368 480"/>
                <a:gd name="T173" fmla="*/ T172 w 9891"/>
                <a:gd name="T174" fmla="+- 0 1922 480"/>
                <a:gd name="T175" fmla="*/ 1922 h 1888"/>
                <a:gd name="T176" fmla="+- 0 8926 480"/>
                <a:gd name="T177" fmla="*/ T176 w 9891"/>
                <a:gd name="T178" fmla="+- 0 1844 480"/>
                <a:gd name="T179" fmla="*/ 1844 h 1888"/>
                <a:gd name="T180" fmla="+- 0 9290 480"/>
                <a:gd name="T181" fmla="*/ T180 w 9891"/>
                <a:gd name="T182" fmla="+- 0 1670 480"/>
                <a:gd name="T183" fmla="*/ 1670 h 1888"/>
                <a:gd name="T184" fmla="+- 0 9570 480"/>
                <a:gd name="T185" fmla="*/ T184 w 9891"/>
                <a:gd name="T186" fmla="+- 0 1504 480"/>
                <a:gd name="T187" fmla="*/ 1504 h 1888"/>
                <a:gd name="T188" fmla="+- 0 9726 480"/>
                <a:gd name="T189" fmla="*/ T188 w 9891"/>
                <a:gd name="T190" fmla="+- 0 1394 480"/>
                <a:gd name="T191" fmla="*/ 1394 h 1888"/>
                <a:gd name="T192" fmla="+- 0 9874 480"/>
                <a:gd name="T193" fmla="*/ T192 w 9891"/>
                <a:gd name="T194" fmla="+- 0 1278 480"/>
                <a:gd name="T195" fmla="*/ 1278 h 1888"/>
                <a:gd name="T196" fmla="+- 0 10013 480"/>
                <a:gd name="T197" fmla="*/ T196 w 9891"/>
                <a:gd name="T198" fmla="+- 0 1154 480"/>
                <a:gd name="T199" fmla="*/ 1154 h 1888"/>
                <a:gd name="T200" fmla="+- 0 10142 480"/>
                <a:gd name="T201" fmla="*/ T200 w 9891"/>
                <a:gd name="T202" fmla="+- 0 1022 480"/>
                <a:gd name="T203" fmla="*/ 1022 h 1888"/>
                <a:gd name="T204" fmla="+- 0 10262 480"/>
                <a:gd name="T205" fmla="*/ T204 w 9891"/>
                <a:gd name="T206" fmla="+- 0 884 480"/>
                <a:gd name="T207" fmla="*/ 884 h 1888"/>
                <a:gd name="T208" fmla="+- 0 10370 480"/>
                <a:gd name="T209" fmla="*/ T208 w 9891"/>
                <a:gd name="T210" fmla="+- 0 738 480"/>
                <a:gd name="T211" fmla="*/ 738 h 18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9891" h="1888">
                  <a:moveTo>
                    <a:pt x="1344" y="0"/>
                  </a:moveTo>
                  <a:lnTo>
                    <a:pt x="0" y="0"/>
                  </a:lnTo>
                  <a:lnTo>
                    <a:pt x="0" y="670"/>
                  </a:lnTo>
                  <a:lnTo>
                    <a:pt x="2" y="672"/>
                  </a:lnTo>
                  <a:lnTo>
                    <a:pt x="53" y="700"/>
                  </a:lnTo>
                  <a:lnTo>
                    <a:pt x="105" y="728"/>
                  </a:lnTo>
                  <a:lnTo>
                    <a:pt x="158" y="758"/>
                  </a:lnTo>
                  <a:lnTo>
                    <a:pt x="266" y="814"/>
                  </a:lnTo>
                  <a:lnTo>
                    <a:pt x="322" y="840"/>
                  </a:lnTo>
                  <a:lnTo>
                    <a:pt x="436" y="896"/>
                  </a:lnTo>
                  <a:lnTo>
                    <a:pt x="553" y="948"/>
                  </a:lnTo>
                  <a:lnTo>
                    <a:pt x="613" y="976"/>
                  </a:lnTo>
                  <a:lnTo>
                    <a:pt x="674" y="1002"/>
                  </a:lnTo>
                  <a:lnTo>
                    <a:pt x="735" y="1026"/>
                  </a:lnTo>
                  <a:lnTo>
                    <a:pt x="861" y="1078"/>
                  </a:lnTo>
                  <a:lnTo>
                    <a:pt x="925" y="1102"/>
                  </a:lnTo>
                  <a:lnTo>
                    <a:pt x="989" y="1128"/>
                  </a:lnTo>
                  <a:lnTo>
                    <a:pt x="1187" y="1200"/>
                  </a:lnTo>
                  <a:lnTo>
                    <a:pt x="1255" y="1222"/>
                  </a:lnTo>
                  <a:lnTo>
                    <a:pt x="1323" y="1246"/>
                  </a:lnTo>
                  <a:lnTo>
                    <a:pt x="1673" y="1356"/>
                  </a:lnTo>
                  <a:lnTo>
                    <a:pt x="1744" y="1376"/>
                  </a:lnTo>
                  <a:lnTo>
                    <a:pt x="1816" y="1398"/>
                  </a:lnTo>
                  <a:lnTo>
                    <a:pt x="2036" y="1458"/>
                  </a:lnTo>
                  <a:lnTo>
                    <a:pt x="2111" y="1476"/>
                  </a:lnTo>
                  <a:lnTo>
                    <a:pt x="2186" y="1496"/>
                  </a:lnTo>
                  <a:lnTo>
                    <a:pt x="2413" y="1550"/>
                  </a:lnTo>
                  <a:lnTo>
                    <a:pt x="2489" y="1566"/>
                  </a:lnTo>
                  <a:lnTo>
                    <a:pt x="2566" y="1584"/>
                  </a:lnTo>
                  <a:lnTo>
                    <a:pt x="2800" y="1632"/>
                  </a:lnTo>
                  <a:lnTo>
                    <a:pt x="2878" y="1646"/>
                  </a:lnTo>
                  <a:lnTo>
                    <a:pt x="2957" y="1662"/>
                  </a:lnTo>
                  <a:lnTo>
                    <a:pt x="3195" y="1704"/>
                  </a:lnTo>
                  <a:lnTo>
                    <a:pt x="3275" y="1716"/>
                  </a:lnTo>
                  <a:lnTo>
                    <a:pt x="3355" y="1730"/>
                  </a:lnTo>
                  <a:lnTo>
                    <a:pt x="3516" y="1754"/>
                  </a:lnTo>
                  <a:lnTo>
                    <a:pt x="3597" y="1764"/>
                  </a:lnTo>
                  <a:lnTo>
                    <a:pt x="3678" y="1776"/>
                  </a:lnTo>
                  <a:lnTo>
                    <a:pt x="3922" y="1806"/>
                  </a:lnTo>
                  <a:lnTo>
                    <a:pt x="4331" y="1846"/>
                  </a:lnTo>
                  <a:lnTo>
                    <a:pt x="4578" y="1864"/>
                  </a:lnTo>
                  <a:lnTo>
                    <a:pt x="4906" y="1880"/>
                  </a:lnTo>
                  <a:lnTo>
                    <a:pt x="4988" y="1882"/>
                  </a:lnTo>
                  <a:lnTo>
                    <a:pt x="5070" y="1886"/>
                  </a:lnTo>
                  <a:lnTo>
                    <a:pt x="5152" y="1886"/>
                  </a:lnTo>
                  <a:lnTo>
                    <a:pt x="5234" y="1888"/>
                  </a:lnTo>
                  <a:lnTo>
                    <a:pt x="5560" y="1888"/>
                  </a:lnTo>
                  <a:lnTo>
                    <a:pt x="5803" y="1882"/>
                  </a:lnTo>
                  <a:lnTo>
                    <a:pt x="6044" y="1870"/>
                  </a:lnTo>
                  <a:lnTo>
                    <a:pt x="6123" y="1864"/>
                  </a:lnTo>
                  <a:lnTo>
                    <a:pt x="6203" y="1860"/>
                  </a:lnTo>
                  <a:lnTo>
                    <a:pt x="6282" y="1852"/>
                  </a:lnTo>
                  <a:lnTo>
                    <a:pt x="6361" y="1846"/>
                  </a:lnTo>
                  <a:lnTo>
                    <a:pt x="6596" y="1822"/>
                  </a:lnTo>
                  <a:lnTo>
                    <a:pt x="6827" y="1792"/>
                  </a:lnTo>
                  <a:lnTo>
                    <a:pt x="7129" y="1744"/>
                  </a:lnTo>
                  <a:lnTo>
                    <a:pt x="7204" y="1730"/>
                  </a:lnTo>
                  <a:lnTo>
                    <a:pt x="7278" y="1714"/>
                  </a:lnTo>
                  <a:lnTo>
                    <a:pt x="7351" y="1700"/>
                  </a:lnTo>
                  <a:lnTo>
                    <a:pt x="7497" y="1668"/>
                  </a:lnTo>
                  <a:lnTo>
                    <a:pt x="7711" y="1614"/>
                  </a:lnTo>
                  <a:lnTo>
                    <a:pt x="7919" y="1554"/>
                  </a:lnTo>
                  <a:lnTo>
                    <a:pt x="8122" y="1488"/>
                  </a:lnTo>
                  <a:lnTo>
                    <a:pt x="8249" y="1442"/>
                  </a:lnTo>
                  <a:lnTo>
                    <a:pt x="6736" y="1442"/>
                  </a:lnTo>
                  <a:lnTo>
                    <a:pt x="6659" y="1440"/>
                  </a:lnTo>
                  <a:lnTo>
                    <a:pt x="6582" y="1440"/>
                  </a:lnTo>
                  <a:lnTo>
                    <a:pt x="6505" y="1436"/>
                  </a:lnTo>
                  <a:lnTo>
                    <a:pt x="6427" y="1434"/>
                  </a:lnTo>
                  <a:lnTo>
                    <a:pt x="6349" y="1430"/>
                  </a:lnTo>
                  <a:lnTo>
                    <a:pt x="6271" y="1424"/>
                  </a:lnTo>
                  <a:lnTo>
                    <a:pt x="6192" y="1420"/>
                  </a:lnTo>
                  <a:lnTo>
                    <a:pt x="6035" y="1408"/>
                  </a:lnTo>
                  <a:lnTo>
                    <a:pt x="5796" y="1384"/>
                  </a:lnTo>
                  <a:lnTo>
                    <a:pt x="5557" y="1354"/>
                  </a:lnTo>
                  <a:lnTo>
                    <a:pt x="5236" y="1306"/>
                  </a:lnTo>
                  <a:lnTo>
                    <a:pt x="4994" y="1264"/>
                  </a:lnTo>
                  <a:lnTo>
                    <a:pt x="4673" y="1200"/>
                  </a:lnTo>
                  <a:lnTo>
                    <a:pt x="4352" y="1128"/>
                  </a:lnTo>
                  <a:lnTo>
                    <a:pt x="4113" y="1068"/>
                  </a:lnTo>
                  <a:lnTo>
                    <a:pt x="4034" y="1046"/>
                  </a:lnTo>
                  <a:lnTo>
                    <a:pt x="3954" y="1026"/>
                  </a:lnTo>
                  <a:lnTo>
                    <a:pt x="3797" y="982"/>
                  </a:lnTo>
                  <a:lnTo>
                    <a:pt x="3718" y="958"/>
                  </a:lnTo>
                  <a:lnTo>
                    <a:pt x="3640" y="936"/>
                  </a:lnTo>
                  <a:lnTo>
                    <a:pt x="3330" y="840"/>
                  </a:lnTo>
                  <a:lnTo>
                    <a:pt x="2875" y="684"/>
                  </a:lnTo>
                  <a:lnTo>
                    <a:pt x="2508" y="544"/>
                  </a:lnTo>
                  <a:lnTo>
                    <a:pt x="2365" y="484"/>
                  </a:lnTo>
                  <a:lnTo>
                    <a:pt x="2294" y="456"/>
                  </a:lnTo>
                  <a:lnTo>
                    <a:pt x="2085" y="366"/>
                  </a:lnTo>
                  <a:lnTo>
                    <a:pt x="2017" y="334"/>
                  </a:lnTo>
                  <a:lnTo>
                    <a:pt x="1949" y="304"/>
                  </a:lnTo>
                  <a:lnTo>
                    <a:pt x="1815" y="240"/>
                  </a:lnTo>
                  <a:lnTo>
                    <a:pt x="1749" y="210"/>
                  </a:lnTo>
                  <a:lnTo>
                    <a:pt x="1556" y="114"/>
                  </a:lnTo>
                  <a:lnTo>
                    <a:pt x="1493" y="80"/>
                  </a:lnTo>
                  <a:lnTo>
                    <a:pt x="1370" y="16"/>
                  </a:lnTo>
                  <a:lnTo>
                    <a:pt x="1344" y="0"/>
                  </a:lnTo>
                  <a:close/>
                  <a:moveTo>
                    <a:pt x="9890" y="258"/>
                  </a:moveTo>
                  <a:lnTo>
                    <a:pt x="9855" y="306"/>
                  </a:lnTo>
                  <a:lnTo>
                    <a:pt x="9818" y="354"/>
                  </a:lnTo>
                  <a:lnTo>
                    <a:pt x="9780" y="400"/>
                  </a:lnTo>
                  <a:lnTo>
                    <a:pt x="9741" y="444"/>
                  </a:lnTo>
                  <a:lnTo>
                    <a:pt x="9701" y="488"/>
                  </a:lnTo>
                  <a:lnTo>
                    <a:pt x="9660" y="532"/>
                  </a:lnTo>
                  <a:lnTo>
                    <a:pt x="9617" y="574"/>
                  </a:lnTo>
                  <a:lnTo>
                    <a:pt x="9574" y="614"/>
                  </a:lnTo>
                  <a:lnTo>
                    <a:pt x="9529" y="654"/>
                  </a:lnTo>
                  <a:lnTo>
                    <a:pt x="9483" y="692"/>
                  </a:lnTo>
                  <a:lnTo>
                    <a:pt x="9436" y="730"/>
                  </a:lnTo>
                  <a:lnTo>
                    <a:pt x="9389" y="766"/>
                  </a:lnTo>
                  <a:lnTo>
                    <a:pt x="9340" y="802"/>
                  </a:lnTo>
                  <a:lnTo>
                    <a:pt x="9290" y="836"/>
                  </a:lnTo>
                  <a:lnTo>
                    <a:pt x="9239" y="868"/>
                  </a:lnTo>
                  <a:lnTo>
                    <a:pt x="9187" y="902"/>
                  </a:lnTo>
                  <a:lnTo>
                    <a:pt x="9135" y="932"/>
                  </a:lnTo>
                  <a:lnTo>
                    <a:pt x="9026" y="992"/>
                  </a:lnTo>
                  <a:lnTo>
                    <a:pt x="8914" y="1048"/>
                  </a:lnTo>
                  <a:lnTo>
                    <a:pt x="8857" y="1074"/>
                  </a:lnTo>
                  <a:lnTo>
                    <a:pt x="8680" y="1146"/>
                  </a:lnTo>
                  <a:lnTo>
                    <a:pt x="8558" y="1190"/>
                  </a:lnTo>
                  <a:lnTo>
                    <a:pt x="8433" y="1230"/>
                  </a:lnTo>
                  <a:lnTo>
                    <a:pt x="8240" y="1284"/>
                  </a:lnTo>
                  <a:lnTo>
                    <a:pt x="8174" y="1300"/>
                  </a:lnTo>
                  <a:lnTo>
                    <a:pt x="7972" y="1342"/>
                  </a:lnTo>
                  <a:lnTo>
                    <a:pt x="7835" y="1366"/>
                  </a:lnTo>
                  <a:lnTo>
                    <a:pt x="7624" y="1396"/>
                  </a:lnTo>
                  <a:lnTo>
                    <a:pt x="7481" y="1412"/>
                  </a:lnTo>
                  <a:lnTo>
                    <a:pt x="7335" y="1424"/>
                  </a:lnTo>
                  <a:lnTo>
                    <a:pt x="7114" y="1436"/>
                  </a:lnTo>
                  <a:lnTo>
                    <a:pt x="6888" y="1442"/>
                  </a:lnTo>
                  <a:lnTo>
                    <a:pt x="8249" y="1442"/>
                  </a:lnTo>
                  <a:lnTo>
                    <a:pt x="8319" y="1416"/>
                  </a:lnTo>
                  <a:lnTo>
                    <a:pt x="8446" y="1364"/>
                  </a:lnTo>
                  <a:lnTo>
                    <a:pt x="8632" y="1280"/>
                  </a:lnTo>
                  <a:lnTo>
                    <a:pt x="8751" y="1220"/>
                  </a:lnTo>
                  <a:lnTo>
                    <a:pt x="8810" y="1190"/>
                  </a:lnTo>
                  <a:lnTo>
                    <a:pt x="8924" y="1126"/>
                  </a:lnTo>
                  <a:lnTo>
                    <a:pt x="9035" y="1058"/>
                  </a:lnTo>
                  <a:lnTo>
                    <a:pt x="9090" y="1024"/>
                  </a:lnTo>
                  <a:lnTo>
                    <a:pt x="9143" y="988"/>
                  </a:lnTo>
                  <a:lnTo>
                    <a:pt x="9195" y="952"/>
                  </a:lnTo>
                  <a:lnTo>
                    <a:pt x="9246" y="914"/>
                  </a:lnTo>
                  <a:lnTo>
                    <a:pt x="9297" y="876"/>
                  </a:lnTo>
                  <a:lnTo>
                    <a:pt x="9346" y="838"/>
                  </a:lnTo>
                  <a:lnTo>
                    <a:pt x="9394" y="798"/>
                  </a:lnTo>
                  <a:lnTo>
                    <a:pt x="9442" y="758"/>
                  </a:lnTo>
                  <a:lnTo>
                    <a:pt x="9488" y="716"/>
                  </a:lnTo>
                  <a:lnTo>
                    <a:pt x="9533" y="674"/>
                  </a:lnTo>
                  <a:lnTo>
                    <a:pt x="9577" y="632"/>
                  </a:lnTo>
                  <a:lnTo>
                    <a:pt x="9620" y="588"/>
                  </a:lnTo>
                  <a:lnTo>
                    <a:pt x="9662" y="542"/>
                  </a:lnTo>
                  <a:lnTo>
                    <a:pt x="9703" y="498"/>
                  </a:lnTo>
                  <a:lnTo>
                    <a:pt x="9743" y="452"/>
                  </a:lnTo>
                  <a:lnTo>
                    <a:pt x="9782" y="404"/>
                  </a:lnTo>
                  <a:lnTo>
                    <a:pt x="9819" y="356"/>
                  </a:lnTo>
                  <a:lnTo>
                    <a:pt x="9855" y="308"/>
                  </a:lnTo>
                  <a:lnTo>
                    <a:pt x="9890" y="258"/>
                  </a:lnTo>
                  <a:close/>
                </a:path>
              </a:pathLst>
            </a:custGeom>
            <a:solidFill>
              <a:srgbClr val="0F4C8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4" name="TextBox 3">
            <a:extLst>
              <a:ext uri="{FF2B5EF4-FFF2-40B4-BE49-F238E27FC236}">
                <a16:creationId xmlns:a16="http://schemas.microsoft.com/office/drawing/2014/main" id="{D84BBD0D-E614-AAC2-5B89-3367F994A43E}"/>
              </a:ext>
            </a:extLst>
          </p:cNvPr>
          <p:cNvSpPr txBox="1"/>
          <p:nvPr/>
        </p:nvSpPr>
        <p:spPr>
          <a:xfrm>
            <a:off x="486673" y="753046"/>
            <a:ext cx="5729047" cy="553998"/>
          </a:xfrm>
          <a:prstGeom prst="rect">
            <a:avLst/>
          </a:prstGeom>
          <a:noFill/>
        </p:spPr>
        <p:txBody>
          <a:bodyPr wrap="square" lIns="0" tIns="0" rIns="0" bIns="0" rtlCol="0">
            <a:spAutoFit/>
          </a:bodyPr>
          <a:lstStyle/>
          <a:p>
            <a:r>
              <a:rPr lang="cy-GB" sz="3600" dirty="0">
                <a:solidFill>
                  <a:srgbClr val="152C73"/>
                </a:solidFill>
                <a:latin typeface="+mj-lt"/>
              </a:rPr>
              <a:t>Submitting a Claim - Continued</a:t>
            </a:r>
          </a:p>
        </p:txBody>
      </p:sp>
      <p:pic>
        <p:nvPicPr>
          <p:cNvPr id="20" name="Picture 19" descr="A red white and blue oval with black numbers&#10;&#10;Description automatically generated">
            <a:extLst>
              <a:ext uri="{FF2B5EF4-FFF2-40B4-BE49-F238E27FC236}">
                <a16:creationId xmlns:a16="http://schemas.microsoft.com/office/drawing/2014/main" id="{9D0D68F7-EBDE-CD0F-94C1-731DA3D8F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0751" y="5495026"/>
            <a:ext cx="1564976" cy="1173734"/>
          </a:xfrm>
          <a:prstGeom prst="rect">
            <a:avLst/>
          </a:prstGeom>
        </p:spPr>
      </p:pic>
      <p:pic>
        <p:nvPicPr>
          <p:cNvPr id="3" name="Picture 2">
            <a:extLst>
              <a:ext uri="{FF2B5EF4-FFF2-40B4-BE49-F238E27FC236}">
                <a16:creationId xmlns:a16="http://schemas.microsoft.com/office/drawing/2014/main" id="{D8B35C26-1267-0AC2-DDED-FDD51A6B33F6}"/>
              </a:ext>
            </a:extLst>
          </p:cNvPr>
          <p:cNvPicPr>
            <a:picLocks noChangeAspect="1"/>
          </p:cNvPicPr>
          <p:nvPr/>
        </p:nvPicPr>
        <p:blipFill>
          <a:blip r:embed="rId3"/>
          <a:stretch>
            <a:fillRect/>
          </a:stretch>
        </p:blipFill>
        <p:spPr>
          <a:xfrm>
            <a:off x="356559" y="2335469"/>
            <a:ext cx="11220090" cy="2463120"/>
          </a:xfrm>
          <a:prstGeom prst="rect">
            <a:avLst/>
          </a:prstGeom>
        </p:spPr>
      </p:pic>
      <p:sp>
        <p:nvSpPr>
          <p:cNvPr id="10" name="Rectangle 9">
            <a:extLst>
              <a:ext uri="{FF2B5EF4-FFF2-40B4-BE49-F238E27FC236}">
                <a16:creationId xmlns:a16="http://schemas.microsoft.com/office/drawing/2014/main" id="{BD6D861C-2F29-1775-0D22-28C5CB734037}"/>
              </a:ext>
            </a:extLst>
          </p:cNvPr>
          <p:cNvSpPr/>
          <p:nvPr/>
        </p:nvSpPr>
        <p:spPr>
          <a:xfrm>
            <a:off x="2967023" y="3094890"/>
            <a:ext cx="3251109"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B0B04E-2D0D-4D69-067D-12769D40E463}"/>
              </a:ext>
            </a:extLst>
          </p:cNvPr>
          <p:cNvSpPr txBox="1"/>
          <p:nvPr/>
        </p:nvSpPr>
        <p:spPr>
          <a:xfrm>
            <a:off x="2776720" y="3094890"/>
            <a:ext cx="3631714" cy="307777"/>
          </a:xfrm>
          <a:prstGeom prst="rect">
            <a:avLst/>
          </a:prstGeom>
          <a:noFill/>
        </p:spPr>
        <p:txBody>
          <a:bodyPr wrap="square" rtlCol="0">
            <a:spAutoFit/>
          </a:bodyPr>
          <a:lstStyle/>
          <a:p>
            <a:pPr algn="ctr"/>
            <a:r>
              <a:rPr lang="en-US" sz="1400" dirty="0">
                <a:solidFill>
                  <a:srgbClr val="FF0000"/>
                </a:solidFill>
              </a:rPr>
              <a:t>Required Field if Equipment isn’t registered</a:t>
            </a:r>
          </a:p>
        </p:txBody>
      </p:sp>
      <p:sp>
        <p:nvSpPr>
          <p:cNvPr id="15" name="Rectangle 14">
            <a:extLst>
              <a:ext uri="{FF2B5EF4-FFF2-40B4-BE49-F238E27FC236}">
                <a16:creationId xmlns:a16="http://schemas.microsoft.com/office/drawing/2014/main" id="{5B6FF3E1-A2B4-2B15-4AC5-C24601842516}"/>
              </a:ext>
            </a:extLst>
          </p:cNvPr>
          <p:cNvSpPr/>
          <p:nvPr/>
        </p:nvSpPr>
        <p:spPr>
          <a:xfrm>
            <a:off x="2964610" y="3383635"/>
            <a:ext cx="3251109"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E57900F-B9AB-2109-19D6-15A3FD5CD631}"/>
              </a:ext>
            </a:extLst>
          </p:cNvPr>
          <p:cNvSpPr txBox="1"/>
          <p:nvPr/>
        </p:nvSpPr>
        <p:spPr>
          <a:xfrm>
            <a:off x="2776720" y="3375822"/>
            <a:ext cx="3631714" cy="307777"/>
          </a:xfrm>
          <a:prstGeom prst="rect">
            <a:avLst/>
          </a:prstGeom>
          <a:noFill/>
        </p:spPr>
        <p:txBody>
          <a:bodyPr wrap="square" rtlCol="0">
            <a:spAutoFit/>
          </a:bodyPr>
          <a:lstStyle/>
          <a:p>
            <a:pPr algn="ctr"/>
            <a:r>
              <a:rPr lang="en-US" sz="1400" dirty="0">
                <a:solidFill>
                  <a:srgbClr val="FF0000"/>
                </a:solidFill>
              </a:rPr>
              <a:t>Required Field if Equipment isn’t registered</a:t>
            </a:r>
          </a:p>
        </p:txBody>
      </p:sp>
      <p:sp>
        <p:nvSpPr>
          <p:cNvPr id="26" name="TextBox 25">
            <a:extLst>
              <a:ext uri="{FF2B5EF4-FFF2-40B4-BE49-F238E27FC236}">
                <a16:creationId xmlns:a16="http://schemas.microsoft.com/office/drawing/2014/main" id="{95B8D272-FFDA-FFCE-7507-DAC1DB708CD3}"/>
              </a:ext>
            </a:extLst>
          </p:cNvPr>
          <p:cNvSpPr txBox="1"/>
          <p:nvPr/>
        </p:nvSpPr>
        <p:spPr>
          <a:xfrm>
            <a:off x="382949" y="1316421"/>
            <a:ext cx="1165586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If the equipment isn’t registered, you’ll need to complete the Install Address, City, State, Zip, and Original Equipment Owner sections.</a:t>
            </a:r>
          </a:p>
        </p:txBody>
      </p:sp>
      <p:sp>
        <p:nvSpPr>
          <p:cNvPr id="33" name="Rectangle 32">
            <a:extLst>
              <a:ext uri="{FF2B5EF4-FFF2-40B4-BE49-F238E27FC236}">
                <a16:creationId xmlns:a16="http://schemas.microsoft.com/office/drawing/2014/main" id="{5D017648-9BB2-E244-E2CE-DDF3F09A861D}"/>
              </a:ext>
            </a:extLst>
          </p:cNvPr>
          <p:cNvSpPr/>
          <p:nvPr/>
        </p:nvSpPr>
        <p:spPr>
          <a:xfrm>
            <a:off x="9402792" y="4425257"/>
            <a:ext cx="2009952" cy="240491"/>
          </a:xfrm>
          <a:prstGeom prst="rect">
            <a:avLst/>
          </a:prstGeom>
          <a:solidFill>
            <a:schemeClr val="tx2">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FC7A584-8DA9-57D9-5DFF-71DD0A7B1959}"/>
              </a:ext>
            </a:extLst>
          </p:cNvPr>
          <p:cNvSpPr txBox="1"/>
          <p:nvPr/>
        </p:nvSpPr>
        <p:spPr>
          <a:xfrm>
            <a:off x="9339240" y="4391613"/>
            <a:ext cx="1327476" cy="307777"/>
          </a:xfrm>
          <a:prstGeom prst="rect">
            <a:avLst/>
          </a:prstGeom>
          <a:noFill/>
        </p:spPr>
        <p:txBody>
          <a:bodyPr wrap="square" rtlCol="0">
            <a:spAutoFit/>
          </a:bodyPr>
          <a:lstStyle/>
          <a:p>
            <a:pPr algn="ctr"/>
            <a:r>
              <a:rPr lang="en-US" sz="1400" dirty="0">
                <a:solidFill>
                  <a:srgbClr val="FF0000"/>
                </a:solidFill>
              </a:rPr>
              <a:t>Required Field</a:t>
            </a:r>
          </a:p>
        </p:txBody>
      </p:sp>
    </p:spTree>
    <p:extLst>
      <p:ext uri="{BB962C8B-B14F-4D97-AF65-F5344CB8AC3E}">
        <p14:creationId xmlns:p14="http://schemas.microsoft.com/office/powerpoint/2010/main" val="4222026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817</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Sales</dc:creator>
  <cp:lastModifiedBy>Lair Wells</cp:lastModifiedBy>
  <cp:revision>10</cp:revision>
  <cp:lastPrinted>2023-01-10T14:45:20Z</cp:lastPrinted>
  <dcterms:created xsi:type="dcterms:W3CDTF">2023-01-10T14:30:13Z</dcterms:created>
  <dcterms:modified xsi:type="dcterms:W3CDTF">2023-07-18T22:25:55Z</dcterms:modified>
</cp:coreProperties>
</file>